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Default Extension="fntdata" ContentType="application/x-fontdata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embedTrueTypeFonts="1" saveSubsetFonts="1">
  <p:sldMasterIdLst>
    <p:sldMasterId id="2147483648" r:id="rId1"/>
  </p:sldMasterIdLst>
  <p:sldIdLst>
    <p:sldId id="261" r:id="rId2"/>
    <p:sldId id="259" r:id="rId3"/>
    <p:sldId id="260" r:id="rId4"/>
    <p:sldId id="262" r:id="rId5"/>
    <p:sldId id="263" r:id="rId6"/>
    <p:sldId id="280" r:id="rId7"/>
    <p:sldId id="281" r:id="rId8"/>
    <p:sldId id="283" r:id="rId9"/>
    <p:sldId id="282" r:id="rId10"/>
    <p:sldId id="285" r:id="rId11"/>
    <p:sldId id="286" r:id="rId12"/>
    <p:sldId id="271" r:id="rId13"/>
    <p:sldId id="287" r:id="rId14"/>
    <p:sldId id="288" r:id="rId15"/>
    <p:sldId id="275" r:id="rId16"/>
    <p:sldId id="277" r:id="rId17"/>
    <p:sldId id="290" r:id="rId18"/>
    <p:sldId id="278" r:id="rId19"/>
    <p:sldId id="279" r:id="rId20"/>
  </p:sldIdLst>
  <p:sldSz cx="9144000" cy="5143500" type="screen16x9"/>
  <p:notesSz cx="6858000" cy="9144000"/>
  <p:embeddedFontLst>
    <p:embeddedFont>
      <p:font typeface="Browallia New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0"/>
    </p:ext>
    <p:ext uri="{D31A062A-798A-4329-ABDD-BBA856620510}">
      <p14:defaultImageDpi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12281" autoAdjust="0"/>
    <p:restoredTop sz="94660"/>
  </p:normalViewPr>
  <p:slideViewPr>
    <p:cSldViewPr>
      <p:cViewPr varScale="1">
        <p:scale>
          <a:sx n="121" d="100"/>
          <a:sy n="121" d="100"/>
        </p:scale>
        <p:origin x="-128" y="-40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font" Target="fonts/font1.fntdata"/><Relationship Id="rId22" Type="http://schemas.openxmlformats.org/officeDocument/2006/relationships/font" Target="fonts/font2.fntdata"/><Relationship Id="rId23" Type="http://schemas.openxmlformats.org/officeDocument/2006/relationships/font" Target="fonts/font3.fntdata"/><Relationship Id="rId24" Type="http://schemas.openxmlformats.org/officeDocument/2006/relationships/font" Target="fonts/font4.fntdata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034917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92244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80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80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407590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843505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45628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29231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1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1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94566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65669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90753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2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2" y="1076327"/>
            <a:ext cx="2256235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80671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1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8234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4"/>
            <a:ext cx="1600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0832E-4E13-4E91-ACF4-A936BC364160}" type="datetimeFigureOut">
              <a:rPr lang="en-US" smtClean="0"/>
              <a:pPr/>
              <a:t>3/31/11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4"/>
            <a:ext cx="21717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4"/>
            <a:ext cx="1600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1AAD9-6D2C-44E8-ABA6-F323300010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55565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.png"/><Relationship Id="rId12" Type="http://schemas.openxmlformats.org/officeDocument/2006/relationships/image" Target="../media/image53.png"/><Relationship Id="rId13" Type="http://schemas.openxmlformats.org/officeDocument/2006/relationships/image" Target="../media/image54.png"/><Relationship Id="rId14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9" Type="http://schemas.openxmlformats.org/officeDocument/2006/relationships/image" Target="../media/image50.jpeg"/><Relationship Id="rId10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3.jpeg"/><Relationship Id="rId21" Type="http://schemas.openxmlformats.org/officeDocument/2006/relationships/image" Target="../media/image24.gif"/><Relationship Id="rId22" Type="http://schemas.openxmlformats.org/officeDocument/2006/relationships/image" Target="../media/image25.gif"/><Relationship Id="rId23" Type="http://schemas.openxmlformats.org/officeDocument/2006/relationships/image" Target="../media/image26.gif"/><Relationship Id="rId24" Type="http://schemas.openxmlformats.org/officeDocument/2006/relationships/image" Target="../media/image27.gif"/><Relationship Id="rId25" Type="http://schemas.openxmlformats.org/officeDocument/2006/relationships/image" Target="../media/image28.gif"/><Relationship Id="rId26" Type="http://schemas.openxmlformats.org/officeDocument/2006/relationships/image" Target="../media/image29.gif"/><Relationship Id="rId27" Type="http://schemas.openxmlformats.org/officeDocument/2006/relationships/image" Target="../media/image30.gif"/><Relationship Id="rId28" Type="http://schemas.openxmlformats.org/officeDocument/2006/relationships/image" Target="../media/image31.gif"/><Relationship Id="rId29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30" Type="http://schemas.openxmlformats.org/officeDocument/2006/relationships/image" Target="../media/image33.gif"/><Relationship Id="rId31" Type="http://schemas.openxmlformats.org/officeDocument/2006/relationships/image" Target="../media/image34.jpeg"/><Relationship Id="rId32" Type="http://schemas.openxmlformats.org/officeDocument/2006/relationships/image" Target="../media/image35.gif"/><Relationship Id="rId9" Type="http://schemas.openxmlformats.org/officeDocument/2006/relationships/image" Target="../media/image12.jpe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33" Type="http://schemas.openxmlformats.org/officeDocument/2006/relationships/image" Target="../media/image36.gif"/><Relationship Id="rId34" Type="http://schemas.openxmlformats.org/officeDocument/2006/relationships/image" Target="../media/image37.gif"/><Relationship Id="rId35" Type="http://schemas.openxmlformats.org/officeDocument/2006/relationships/image" Target="../media/image38.gif"/><Relationship Id="rId36" Type="http://schemas.openxmlformats.org/officeDocument/2006/relationships/image" Target="../media/image39.gif"/><Relationship Id="rId10" Type="http://schemas.openxmlformats.org/officeDocument/2006/relationships/image" Target="../media/image13.jpeg"/><Relationship Id="rId11" Type="http://schemas.openxmlformats.org/officeDocument/2006/relationships/image" Target="../media/image14.jpeg"/><Relationship Id="rId12" Type="http://schemas.openxmlformats.org/officeDocument/2006/relationships/image" Target="../media/image15.jpeg"/><Relationship Id="rId13" Type="http://schemas.openxmlformats.org/officeDocument/2006/relationships/image" Target="../media/image16.jpeg"/><Relationship Id="rId14" Type="http://schemas.openxmlformats.org/officeDocument/2006/relationships/image" Target="../media/image17.gif"/><Relationship Id="rId15" Type="http://schemas.openxmlformats.org/officeDocument/2006/relationships/image" Target="../media/image18.jpeg"/><Relationship Id="rId16" Type="http://schemas.openxmlformats.org/officeDocument/2006/relationships/image" Target="../media/image19.gif"/><Relationship Id="rId17" Type="http://schemas.openxmlformats.org/officeDocument/2006/relationships/image" Target="../media/image20.gif"/><Relationship Id="rId18" Type="http://schemas.openxmlformats.org/officeDocument/2006/relationships/image" Target="../media/image21.gif"/><Relationship Id="rId19" Type="http://schemas.openxmlformats.org/officeDocument/2006/relationships/image" Target="../media/image22.gif"/><Relationship Id="rId37" Type="http://schemas.openxmlformats.org/officeDocument/2006/relationships/image" Target="../media/image40.gif"/><Relationship Id="rId38" Type="http://schemas.openxmlformats.org/officeDocument/2006/relationships/image" Target="../media/image41.gif"/><Relationship Id="rId39" Type="http://schemas.openxmlformats.org/officeDocument/2006/relationships/image" Target="../media/image42.gif"/><Relationship Id="rId40" Type="http://schemas.openxmlformats.org/officeDocument/2006/relationships/image" Target="../media/image43.gif"/><Relationship Id="rId41" Type="http://schemas.openxmlformats.org/officeDocument/2006/relationships/image" Target="../media/image44.gif"/><Relationship Id="rId42" Type="http://schemas.openxmlformats.org/officeDocument/2006/relationships/image" Target="../media/image45.gif"/><Relationship Id="rId43" Type="http://schemas.openxmlformats.org/officeDocument/2006/relationships/image" Target="../media/image4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9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.png"/><Relationship Id="rId1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9" Type="http://schemas.openxmlformats.org/officeDocument/2006/relationships/image" Target="../media/image50.jpeg"/><Relationship Id="rId10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.png"/><Relationship Id="rId12" Type="http://schemas.openxmlformats.org/officeDocument/2006/relationships/image" Target="../media/image53.png"/><Relationship Id="rId13" Type="http://schemas.openxmlformats.org/officeDocument/2006/relationships/image" Target="../media/image54.png"/><Relationship Id="rId14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9" Type="http://schemas.openxmlformats.org/officeDocument/2006/relationships/image" Target="../media/image50.jpeg"/><Relationship Id="rId10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.png"/><Relationship Id="rId12" Type="http://schemas.openxmlformats.org/officeDocument/2006/relationships/image" Target="../media/image53.png"/><Relationship Id="rId13" Type="http://schemas.openxmlformats.org/officeDocument/2006/relationships/image" Target="../media/image54.png"/><Relationship Id="rId14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9" Type="http://schemas.openxmlformats.org/officeDocument/2006/relationships/image" Target="../media/image50.jpeg"/><Relationship Id="rId10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43050" y="1597820"/>
            <a:ext cx="5829300" cy="1102519"/>
          </a:xfrm>
        </p:spPr>
        <p:txBody>
          <a:bodyPr/>
          <a:lstStyle/>
          <a:p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Venturing beyond the app store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057400" y="2914650"/>
            <a:ext cx="4800600" cy="1314450"/>
          </a:xfrm>
        </p:spPr>
        <p:txBody>
          <a:bodyPr/>
          <a:lstStyle/>
          <a:p>
            <a:r>
              <a:rPr lang="en-US" dirty="0" smtClean="0"/>
              <a:t>Dan Shapiro</a:t>
            </a:r>
          </a:p>
          <a:p>
            <a:r>
              <a:rPr lang="en-US" dirty="0" smtClean="0"/>
              <a:t>@</a:t>
            </a:r>
            <a:r>
              <a:rPr lang="en-US" dirty="0" err="1" smtClean="0"/>
              <a:t>danshapiro</a:t>
            </a:r>
            <a:endParaRPr lang="en-US" dirty="0" smtClean="0"/>
          </a:p>
          <a:p>
            <a:r>
              <a:rPr lang="en-US" dirty="0" smtClean="0"/>
              <a:t>www.sparkbuy.com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Arrow 46"/>
          <p:cNvSpPr/>
          <p:nvPr/>
        </p:nvSpPr>
        <p:spPr>
          <a:xfrm rot="9448518">
            <a:off x="2145716" y="2287226"/>
            <a:ext cx="4825841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pSp>
        <p:nvGrpSpPr>
          <p:cNvPr id="2" name="Group 8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9" name="Rounded Rectangle 8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11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2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3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7086600" y="171450"/>
            <a:ext cx="1828800" cy="1626633"/>
            <a:chOff x="12192000" y="609600"/>
            <a:chExt cx="2438400" cy="2168843"/>
          </a:xfrm>
        </p:grpSpPr>
        <p:sp>
          <p:nvSpPr>
            <p:cNvPr id="16" name="Rounded Rectangle 15"/>
            <p:cNvSpPr/>
            <p:nvPr/>
          </p:nvSpPr>
          <p:spPr>
            <a:xfrm>
              <a:off x="12192000" y="609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4" descr="http://yash1229.files.wordpress.com/2011/03/nokia-logo1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5914"/>
            <a:stretch>
              <a:fillRect/>
            </a:stretch>
          </p:blipFill>
          <p:spPr bwMode="auto">
            <a:xfrm>
              <a:off x="12344400" y="990600"/>
              <a:ext cx="1075335" cy="291731"/>
            </a:xfrm>
            <a:prstGeom prst="rect">
              <a:avLst/>
            </a:prstGeom>
            <a:noFill/>
          </p:spPr>
        </p:pic>
        <p:pic>
          <p:nvPicPr>
            <p:cNvPr id="18" name="Picture 6" descr="http://t2.gstatic.com/images?q=tbn:ANd9GcSRdkUnipT1eL5ozH6zNd_-tlfRslNxubawVu-vN3zmLMageBv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11200" y="876300"/>
              <a:ext cx="1066800" cy="535083"/>
            </a:xfrm>
            <a:prstGeom prst="rect">
              <a:avLst/>
            </a:prstGeom>
            <a:noFill/>
          </p:spPr>
        </p:pic>
        <p:pic>
          <p:nvPicPr>
            <p:cNvPr id="19" name="Picture 8" descr="http://t0.gstatic.com/images?q=tbn:ANd9GcQqNDMaAQgYjMEoNPZl5GxMQwI7lUWXqpAQRdYsUf4H4ODGbzz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20600" y="1620779"/>
              <a:ext cx="909899" cy="301741"/>
            </a:xfrm>
            <a:prstGeom prst="rect">
              <a:avLst/>
            </a:prstGeom>
            <a:noFill/>
          </p:spPr>
        </p:pic>
        <p:pic>
          <p:nvPicPr>
            <p:cNvPr id="20" name="Picture 10" descr="http://t2.gstatic.com/images?q=tbn:ANd9GcQY6gWDzj9abk9z2ZMjl6FbRZPqPyjjjW_S2izo5wgYniP6ehzz_Q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87400" y="1674294"/>
              <a:ext cx="909899" cy="194711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3124287" y="2286000"/>
              <a:ext cx="8040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OEMs</a:t>
              </a:r>
              <a:endParaRPr lang="en-US" sz="1800" dirty="0"/>
            </a:p>
          </p:txBody>
        </p:sp>
      </p:grpSp>
      <p:sp>
        <p:nvSpPr>
          <p:cNvPr id="22" name="Right Arrow 21"/>
          <p:cNvSpPr/>
          <p:nvPr/>
        </p:nvSpPr>
        <p:spPr>
          <a:xfrm rot="10800000">
            <a:off x="2457450" y="74295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4350" name="AutoShape 14" descr="http://t1.gstatic.com/images?q=tbn:ANd9GcTE2f-M19_p4TYW1lEsgVb7YrKhazLLy3PIuRFZ734_5tvBpGqq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2" name="AutoShape 16" descr="data:image/jpg;base64,/9j/4AAQSkZJRgABAQAAAQABAAD/2wCEAAkGBhQQERUUERQVFBUWGBsVFxgXGRUXIBcZHxgXFh4eGBUXHCceGB8kHx4dIC8gIycqLiwsGSExNTAqNSYrLCoBCQoKDgwOGg8PGi8kHyIvLzUyNTQvLDQqNDU0LSwsNTIwLzUsLDQsLS0tLzUvLy8sLC0sNSwvKiwsLCwsLCwsLP/AABEIAEgBSwMBIgACEQEDEQH/xAAcAAEAAgMBAQEAAAAAAAAAAAAABgcEBQgDAgH/xABHEAACAQICBQgFCAYKAwAAAAABAgMAEQQhBQYHEjETIkFRYXGBkRQjcqGxMjRCUmJzgrIXVJOzwdEkNVOSotLT4ePwFRaj/8QAGgEBAAIDAQAAAAAAAAAAAAAAAAQFAgMGAf/EADgRAAEEAQIDBAcHAwUAAAAAAAEAAgMEESExBRJBEyJx8BQyUWGRocEVIzQ1gbHRQuHxBiQzcrL/2gAMAwEAAhEDEQA/ALxqOa1a8QYAWbnykXWNSL97H6I/7Y1+a9a2DR+HutjK91jB6+liOofEgVRGJxLSuzyMWZjdmOZJ7aveF8K9K+8k9X9/7Kut3Oy7rd1JtMbSsZiCbScin1Y8vNzzj7qjsmkpWN2lkY9Zdz8TW+1Y1AxGOAcARxf2j3z9leLe4dtTfD7GcOBz55mP2dxR4AqT76v326FM8gxkewZ+arhDYn7xVaYLWXFQm8eIlXs32I/usSPdU41b2vMCExqhhw5RBYj2k4HvHka+tLbGiAThpt4/VlAF/wAa5e7xqvNI6Nkw8hjmQo44g/EHpHaKAUOIghoGfgUJsVjk7fJdIYTGJMivGwdGFwwNwRXtVF6ha5tgZQjknDueePqH66/x6x3VeQYEXGYOYrk79F9OTlOoOxVzXsCZueq+qVQ2r+suKbFwK2ImKmaMEF2IILgEEXq+a8u0XVHBrjnIylewJgSBslKqXalpyeHGhYppI15JTZWKi92zsKneomKaXR8DyMXYqbsxuTzmGZNJqLoq7JydHIywHyGPGy39KVS+vmuszYx1w8zpHH6sbjEBmHyibcc8vCsaVJ9uTkZovZ52wt5iropVd7KdannEkE7s7r6xGY3JU5EXPUbH8XZViVqtV3VpTE/cLOKUSsDglKrva5pWaAYfkZXj3jJfcYrewS17caztk+kZJ8LK00jyETEAuSxA5OM2ue8+dbzRcKos50JxjqtYsAy9lhTalKhuvWv64EclEA85F7HhGOgt1k9A/wCmNBA+d4jjGSVtkkbG3mcpiTRXB4GudsTpLF497M0s7HPdXeIHci5AeFfEmjMVhCHMc8PU1nT/ABD4Xq++wsaOlAd7PJ+ir/tDqGHC6NpUJm1pfRmAiOLYzYpxcIbA9fOI6FyBPEmqy0rrXi8c9mkc34Rx7wHcEXNvG9QqvCZbGTkBo69D4LfLcZHgY19i6C3q/a5yk0PioByhhnjAz3t11t3sBlUk1W2nz4dguJYzRcCTm6jrDfS7j51Jl4G8NLoXh+PPtK1M4g3OHtwrppXjhMWkqLJGwZGAZSOkGvjSOPWCJ5XNlRSx8Bf/AGqh5Tnl6qxyMZWTSuesVrni5JjLy8qkm4VXYKueQCfJIHDMZ1eGq+mhjMLFMOLDnDqcZMPOrG7wyWoxr3kEH5KLBbbMSB0W1pSqV2ga5zS4t44ZXSKI7g3GZd5h8okqQTnl4VppUn25ORmiznnbC3mKuqlQfZbrS2KheKZi8sRyJ4sh4XPSQbi/dU4rTYgdXkMb9wtkUgkaHDqlKrzatrW8Ajw8DlHcb7lTYheAAIzFzfh9XtrR7M9cJRihBPK7pLku+xbdfiLM2eeYt12qazhcr6xsDb2dcKO62xsvZq36UrQ676wehYR5FNnPMj9o9NuwXPhVfHG6R4Y3cqU9wa0uPRb6lc/6H11xME6ytNK43gXVnZgy3zG6TYZcLcKvyCcOiupurAMD1gi4qbe4fJTIDznKj17LZwcdF6Uqusbj5ZCkhZ2aRSyqDIqoTNySJdJFEfUXO9zj4Vn/APuMsBaJkMxjZk5T6wDEC9ha9rA9oNavQ3nRupWXpDRuq72h6ZOJx0mfNiPJJ+E5+bXr72e6rDHYn1gvFEAz/a+qvjY+ANRqaUszMeLEse8m9XBsdwwXBu/S8pv3BVA/j512F55pUeVmh0Cpa47efLvFTqOMKAFAAAsAMgB2CvqlK4NdElRvXjVRcfhyAByyAmNu36pPUeHfY1JKVsildE8PYcELB7A9paVzAVtkcjV3bL9MnEYEKxu0J5I+zYFfcbeFVVrnhxHj8Sq8BKT52b4mplsXlO9iV6LRt43cfxrtOLNE9ES+B+P+VR0yY5+TxChGrfz3D/fx/nWui6521e+fQffp+8FdE1Vf6g/5Gf8AVS+G+q7xVL7Xvn6/dL8Xqxdnf9W4f2T+Zqrra98/X7pfi9WLs7/q3D+yfzNXt78th89Clf8AFPWRrlp30PCSSg8626ntnIeXHwqmtTNWzpDE8mxIUKzu3SMrDx3iPfUg2u6e5XELh1PNhF27ZGH8F/Ma2OzbS+CwWGLTTxrLK12BvdVGSg5d5/FW6qx9SgZGA879sDz4rXK5s1gNce61QjRGNfR2NVmFmhcpIOtb7rDxGY8K6DhlDqGU3DAEEdIOYNUjtJmw02JE2FlSTlF9YFvkwyubjpFv7pqd7KdPcvhOSY8+A7vehzU/FfCsOLRGeuy1jB2Pnx/dZU3iOR0WdOi0+2rhhu+T4JWfsa+Zy/fn93HWBtq4Ybvk+CVn7Gvmcv35/dx1g/8AKG+P1K9b+NPh9FOMdixDE8jcEVnPcASfhXPmGhk0jjACfWTyZnja+Z8FHwq9daoS+CxCrxML27eaaprZxilj0jAW4NvIO9lIHvy8a94N93BNK31gPoUvd6RjDsrq0JoKLBxCOFQoHE9LHrY9JrPZb8a/a/G4VzjnFzuZx1KswABgLn3W3SrY3HSMLm78lGPsg7qgd5z8auPVDVGLARAAAykesfpJ6QD0KOgVSWi5BBjYjJwjnXfv0bsgv8DXRgNdLxp7oo44GaNx8VV0Gh7nPdvlCKqnanqakIGKgUKC27KoyFzwYDozyPgeurXqJbUcUqaOkDcXKKvfvBvgDVTw2Z8VlnJ1IBUy0xrojnotDsc00WWXDMbhLSJ2AmzDuvY+Jr22wad3IUwynOQ77+wpyHi35TWh2PJ/S5W4KsJue9l/kfKo3rTpg43FySi5DNuxj7IyXLt4+NdAKTX8Tc/o3BPj51VcZyKob1OixodCSPhnxIHq43WM95F/dlf2hU42Pad3ZJMMxyf1ie0BZh4ix/DU20PqokejhhHHykIk9tsye8Hh3CqTikkwGKB4SQSZ9pU2PgR7jWxthvE45oeo9X6fP91gYzVcx/xV565ad9Dwcko+VbdT22yHlx8KovQuhZMZKY4s23Wc37ATmesmw7zUo2na1ri3hjiN41QSHtdxex9lcu8nqqTbIdA8nA+IYc6U7q+wv82v5CotbPDqJmI77tvPzW2X/dThg2Cr7UrTnoeMjkJshO5J7LZEnuNj4Vf8koVSxIAAuT1AZ1RW0XQXouNewskvrU8Tzh4NfzFbvH69b+hki3vXMfR269xQCW8VsPE17xCr6b2U8X9WAfPu1StN2HPG/oolp/SjY7FvIASZHsg+z8lBbut515aT0fJgcSY2NpImBBHXkwIqR7K9B+kYzlGF0gG/+M5L5ZnwrfbYtBXEeKUcPVSd2ZU+dx4irE3WRWWUx6uMfr08+9Ruwc+IzHfKnmr2lxi8NHMv01uR1MMmHgb1Vm1rT3LYkQKebCM+2RuPkLDxNfeznXJcJDiY5TkqmaMdbZKVHed331FNG4J8di1S93mkux7zvMfAXPhUClw8VrUkj/VZt+v8BSJ7PaxNY3c7r5xuhJIYIZnHMnDFfA2z7xmOyrW2T6e5bCmFjz4DYdqHNfLMeA662OuurKz6PaKNc4lDRDtQcPFbjvNVVqDp30TGxsTZH9W/stwPgbHuvXr5PtOm847zTkefDReNb6JO32FXJPqujM5R3jEl99V3CDc3Ng6nduczawvnxrYYPR0cSBEWyjrzJubkknMkkkkniTWTSuTL3EYJVyGNHRc1aVwZhnljORR2XyYge61WZsa0oDHNATzlblR2qQFPkR/iFaja1q6YpxiVHMlsH7JALZ+0PeDUO0JpmTBzpNF8pTwPBh0g9hruntHEaI5Trj5hc+0+jWNdvoukaVpdWtbIMfGGiazgc6M/KU9o6R2jKt1XCvjdG4teMELoGuDhkKK636/x6OdYzG8jsu+ACFFrlc2OfEHgDXlqPro+PE7yqkaxlbWJyBDE7zHjw6hUM2yfPIvuR+8kqLYHWB4MNNBHlyxXfbp3QDzR33zPV3108HCo5qbXMHfdjX9f4VVJccycgnQLy09pD0jEzSjg7sw7r2HutVibGMEQmIlPAskY/CCx/MKq+GFnYKoLMxCgDiScgBXQmqegvQsJHD9IC7kdLnM/y8Kl8blbDWbAOuPgFoosMkpeeiobRuMEOJjkYEiOVXIFrkK4OV+6rQ/TNhv7Cf8A+X+esXG7GQ0jNHid1SSQpj3iL523g4v5V4foUP60P2R/1K02LPDbXK6VxyB71nHFahyGBRPXjWNMfiRLGrIAgSz7t7gsfokjpqztVNKLhtDRzPwSNm7zvNYeJsPGo6Nih/Wh+y/5Kk+ltReVwUWDimMccZBJK75e1znzhbM38qjXbVOSKKCN3dB10Oy2wRTNc6Rw1IVQaNwMukcWEv6yZyzMcwOLMe4dXcKmn6FpP1lP2bf5qlOpmz9dHO8hk5V2AUHc3d0XufpG98vKpbWu5xl/actY4aB7FnBRby5lGqqWfYzKFYriEYgEhdwi5tkL72V+uo9qFpz0PGoWyRzyUl8rAm1z3Nb31fdV7pvZIuIxEkqT8mJG3t3k96xPGx3xxNzw6a9rcV7Vj4rh0I00/heS0+QtfCNQsPbVww3fJ8ErT6h6/RaPgeOSORy0hcFNy1t1F+kw6qnesOovpuGhikmPKwiwl3flZAHeTe6bDp4iox+hQ/rQ/ZH/AFKzq2qZqCvO46E+32rGWKcTdpGFtIdsOFdgrRTKGIBY8nZQcrmzXsKgGuWrbYDE8y/JOd+Fx1cbAjpX4WNSv9Ch/Wh+y/5Kmej9VB6GMLi2GJVclJUqQv0fpEgjgCDwrxtupTeH1iSDo4a/EZ9iGGacYlGCNiopqztcj3AmNDK4y5RRcN2sozU92XdW6xO1XApbdd3uQOahyF8yS1uHGo9pXYybk4acW6FlBy/GvHyrDw2xmcn1k8Sr9kO58iFHvo6LhUh7TnI93kL0Ptt7uM+9YW0zVkwznExi8M53rjgrnMjubiD2mtlqbtTEMaw4wMVUWWRczboDrxNuseXTVi6P0AkeFXDSEzIF3DyljvDqIHV0dwqD6a2OKxLYWXcB+hICQO5xmB3g99eQ3a1iL0e1/Ts7zsj4JY39pF13C32J2pYFFuJGc/VVGv7wAPOqu1v1vk0jKCRuxrlHGM+PSetj/sO3eRbG8UTzpYQOsFz5DdFTTVfZvh8EwkYmaUcGYABT9lOg9pJNbI5OHUfvIyXu6ecBYubZsd1wwFEJ8IdFaJYNzcRjDukdKJbMeCk37X7K1WzLQfpONVmF0h9Yfa+gPPP8NWNr9qUdIrGY3CPHvW3r7pDbt72zByGdqytSdUxo6AoWDyOd52AsOFgBfOw/ia1/aTBUec/ePJz58Fn6K4zNGO61SKqh2vaC5OdMQo5so3W9tRl5r+U1b1anWjV9cdhmhY7pNirWvusMwbdPV3Gqrh9r0adsh26+CmWYu1jLeqoDRejmxE0cKfKkYKOy/E+AufCujsBglhiSNBZUUKO4C1QvUjZucDMZppFdgCqBQbC/Eknptl4mp3U3jN5tmQNjOWj91Ho1zE0l25UL2qaC9IwfKKLvAd/8HBh5WP4apSunZYwylWFwQQQekHKqzwux0riQzSqcOG3t2zbxAN909HYTfwqVwjiccETo5TtqP4Wq7VdI8OYN91JtnWgvRcEm8LPL61/EZDwW3vrdab0UuKw8kL8HUi/UeIPgbHwrNAr9rn5J3vlMp3JyrFsYazk6LmTFYZo3ZHFmQlWHUQbGrJ2O6CuZMUw4eqj78ixHuHnWx1v2XnF4kzQyIm/bfDA8eG8tuNx0G2fTnUy0FodcJh44UzCC1+G8eJJ7zc10fEOLMmqhjD3nb+5Vlam5kxLthss+qB180F6JjZFAsj+sT2WJyHcbjwq/qi2vepf/AJGNNxgksZO6WBsQeINsxwBv2VV8JuCtPl/qnQqXchMsem4XtqDp30vBRsTd09W/tLbPxFj41I6jWo2qJ0dCys4d3beYi4AsLAC+Z7+2pLUO12fbO7L1c6LfDzcg591iaU0ZHiYmilXeRxYj+IPQRxBqi9bdTZtHyHeBeInmSAZHsb6rdnT0Vf8AXnPAsilXUMpyIIBBHaDxqTQ4jJTdpq07harNZs4965nhmZGDIxVhwKkgjuIzFb+DaFj0FhiGI+0FY+ZF6sLTGyPDSktAzQE9A56/3SbjwNR2XYziAebPER2h19wB+NdOOJ8PsDMmM+8f5VT6LYjPd+RUJ0rpmbFOHnkMjAboJtkLk2Fh2msWKIuwVQWYmwABJJ6gBxrc616rPo+RI3dXLJv3UEAc4rbPjwqabGMMp9IcqCylAGsLgENcA9F6mTXI4KvbRDLenQb4WlkLpJeR+62Oz3Z76NbEYkDlrcxOPJg9J+18Kn9KVwVmzJYkMkh1XQxRNibytSlKVHW1KUpREpSlESlKURKUpREpSlESlKURKUpREpSlESlKURKUpREpSlESlKURKUpREpSlESlKURKUpREpSlESlKURU9tlP9Li+5H7x62uxX5GJ9qP4PSldbN+UN/T/wBKmZ+NPnorMpSlckrlKUpREpSlESlKURKUpREpSlESlKURKUpREpSlESlKURKUpREpSlESlKURKUpREpSlESlKURKUpREpSlEX/9k=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7086600" y="3486150"/>
            <a:ext cx="1828800" cy="12573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600951" y="4743450"/>
            <a:ext cx="9476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dirty="0" smtClean="0"/>
              <a:t>OS vendors</a:t>
            </a:r>
            <a:endParaRPr lang="en-US" sz="1800" dirty="0"/>
          </a:p>
        </p:txBody>
      </p:sp>
      <p:grpSp>
        <p:nvGrpSpPr>
          <p:cNvPr id="4" name="Group 34"/>
          <p:cNvGrpSpPr/>
          <p:nvPr/>
        </p:nvGrpSpPr>
        <p:grpSpPr>
          <a:xfrm>
            <a:off x="7429500" y="3707655"/>
            <a:ext cx="1143000" cy="892920"/>
            <a:chOff x="4124325" y="2152889"/>
            <a:chExt cx="4181475" cy="3266599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95538" y="3051231"/>
              <a:ext cx="3644383" cy="1330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8150" y="2152889"/>
              <a:ext cx="3829051" cy="714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4325" y="4447937"/>
              <a:ext cx="4181475" cy="9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" name="Right Arrow 42"/>
          <p:cNvSpPr/>
          <p:nvPr/>
        </p:nvSpPr>
        <p:spPr>
          <a:xfrm rot="16200000">
            <a:off x="7372350" y="2443163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pSp>
        <p:nvGrpSpPr>
          <p:cNvPr id="5" name="Group 39"/>
          <p:cNvGrpSpPr/>
          <p:nvPr/>
        </p:nvGrpSpPr>
        <p:grpSpPr>
          <a:xfrm>
            <a:off x="171450" y="3486151"/>
            <a:ext cx="1828800" cy="1626633"/>
            <a:chOff x="457200" y="2667000"/>
            <a:chExt cx="2438400" cy="2168843"/>
          </a:xfrm>
        </p:grpSpPr>
        <p:sp>
          <p:nvSpPr>
            <p:cNvPr id="33" name="Rounded Rectangle 32"/>
            <p:cNvSpPr/>
            <p:nvPr/>
          </p:nvSpPr>
          <p:spPr>
            <a:xfrm>
              <a:off x="457200" y="26670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19200" y="4343400"/>
              <a:ext cx="103703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Retailers</a:t>
              </a:r>
              <a:endParaRPr lang="en-US" sz="1800" dirty="0"/>
            </a:p>
          </p:txBody>
        </p:sp>
        <p:grpSp>
          <p:nvGrpSpPr>
            <p:cNvPr id="6" name="Group 30"/>
            <p:cNvGrpSpPr/>
            <p:nvPr/>
          </p:nvGrpSpPr>
          <p:grpSpPr>
            <a:xfrm>
              <a:off x="800100" y="2914650"/>
              <a:ext cx="1804987" cy="1222987"/>
              <a:chOff x="-890587" y="2819400"/>
              <a:chExt cx="4371975" cy="2962275"/>
            </a:xfrm>
          </p:grpSpPr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-890587" y="4886325"/>
                <a:ext cx="4371975" cy="895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-457200" y="2819400"/>
                <a:ext cx="2971800" cy="1988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1" name="Right Arrow 40"/>
          <p:cNvSpPr/>
          <p:nvPr/>
        </p:nvSpPr>
        <p:spPr>
          <a:xfrm rot="5400000">
            <a:off x="400050" y="2400300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10800000">
            <a:off x="2343150" y="400050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118206" y="1305855"/>
            <a:ext cx="2844770" cy="236603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4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</a:t>
            </a:r>
            <a:endParaRPr lang="en-US" sz="179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Down Arrow 37"/>
          <p:cNvSpPr/>
          <p:nvPr/>
        </p:nvSpPr>
        <p:spPr>
          <a:xfrm rot="3448647">
            <a:off x="6207862" y="1297726"/>
            <a:ext cx="628650" cy="97155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4" name="Down Arrow 43"/>
          <p:cNvSpPr/>
          <p:nvPr/>
        </p:nvSpPr>
        <p:spPr>
          <a:xfrm rot="18151353" flipV="1">
            <a:off x="6207862" y="2588474"/>
            <a:ext cx="628650" cy="97155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5" name="Down Arrow 44"/>
          <p:cNvSpPr/>
          <p:nvPr/>
        </p:nvSpPr>
        <p:spPr>
          <a:xfrm rot="18151353" flipH="1">
            <a:off x="2264511" y="1297726"/>
            <a:ext cx="628650" cy="97155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6" name="Down Arrow 45"/>
          <p:cNvSpPr/>
          <p:nvPr/>
        </p:nvSpPr>
        <p:spPr>
          <a:xfrm rot="3448647" flipH="1" flipV="1">
            <a:off x="2264511" y="2588474"/>
            <a:ext cx="628650" cy="97155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2" grpId="0" animBg="1"/>
      <p:bldP spid="43" grpId="0" animBg="1"/>
      <p:bldP spid="41" grpId="0" animBg="1"/>
      <p:bldP spid="34" grpId="0" animBg="1"/>
      <p:bldP spid="36" grpId="0"/>
      <p:bldP spid="38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" y="205979"/>
            <a:ext cx="8420100" cy="857250"/>
          </a:xfrm>
        </p:spPr>
        <p:txBody>
          <a:bodyPr/>
          <a:lstStyle/>
          <a:p>
            <a:pPr algn="l"/>
            <a:r>
              <a:rPr lang="en-US" b="1" dirty="0" smtClean="0"/>
              <a:t>1. Cost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" y="205979"/>
            <a:ext cx="8420100" cy="857250"/>
          </a:xfrm>
        </p:spPr>
        <p:txBody>
          <a:bodyPr/>
          <a:lstStyle/>
          <a:p>
            <a:pPr algn="l"/>
            <a:r>
              <a:rPr lang="en-US" b="1" dirty="0" smtClean="0"/>
              <a:t>1. Cost</a:t>
            </a:r>
            <a:endParaRPr lang="en-US" b="1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288" b="35593"/>
          <a:stretch>
            <a:fillRect/>
          </a:stretch>
        </p:blipFill>
        <p:spPr bwMode="auto">
          <a:xfrm>
            <a:off x="6096000" y="4093167"/>
            <a:ext cx="2819400" cy="76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" y="205979"/>
            <a:ext cx="8420100" cy="857250"/>
          </a:xfrm>
        </p:spPr>
        <p:txBody>
          <a:bodyPr/>
          <a:lstStyle/>
          <a:p>
            <a:pPr algn="l"/>
            <a:r>
              <a:rPr lang="en-US" b="1" dirty="0" smtClean="0"/>
              <a:t>2. Revenue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-3346" r="76886" b="-3717"/>
          <a:stretch>
            <a:fillRect/>
          </a:stretch>
        </p:blipFill>
        <p:spPr bwMode="auto">
          <a:xfrm>
            <a:off x="5639858" y="4095750"/>
            <a:ext cx="327554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" y="205979"/>
            <a:ext cx="8420100" cy="857250"/>
          </a:xfrm>
        </p:spPr>
        <p:txBody>
          <a:bodyPr/>
          <a:lstStyle/>
          <a:p>
            <a:pPr algn="l"/>
            <a:r>
              <a:rPr lang="en-US" b="1" dirty="0" smtClean="0"/>
              <a:t>2. Revenue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24200" y="1428750"/>
            <a:ext cx="3057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" pitchFamily="34" charset="0"/>
                <a:cs typeface="Arial" pitchFamily="34" charset="0"/>
              </a:rPr>
              <a:t>425-555-1212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58465" y="2077819"/>
            <a:ext cx="29375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" pitchFamily="34" charset="0"/>
                <a:cs typeface="Arial" pitchFamily="34" charset="0"/>
              </a:rPr>
              <a:t>Bellevue, WA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/>
          <p:cNvSpPr txBox="1">
            <a:spLocks/>
          </p:cNvSpPr>
          <p:nvPr/>
        </p:nvSpPr>
        <p:spPr>
          <a:xfrm>
            <a:off x="342900" y="205979"/>
            <a:ext cx="84201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Revenue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752600" y="1504950"/>
          <a:ext cx="6096000" cy="429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0600"/>
                <a:gridCol w="5105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928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Yuma, AZ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415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San Francisco, CA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425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Bellevue, WA</a:t>
                      </a:r>
                      <a:endParaRPr lang="en-US" sz="4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-3346" r="76886" b="-3717"/>
          <a:stretch>
            <a:fillRect/>
          </a:stretch>
        </p:blipFill>
        <p:spPr bwMode="auto">
          <a:xfrm rot="16200000">
            <a:off x="1616075" y="2632076"/>
            <a:ext cx="39306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342900" y="205979"/>
            <a:ext cx="84201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Revenue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 r="1144"/>
          <a:stretch>
            <a:fillRect/>
          </a:stretch>
        </p:blipFill>
        <p:spPr bwMode="auto">
          <a:xfrm rot="16200000">
            <a:off x="4277819" y="3932731"/>
            <a:ext cx="762000" cy="1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875506" y="2609850"/>
            <a:ext cx="3886994" cy="794"/>
          </a:xfrm>
          <a:prstGeom prst="straightConnector1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787870" y="4521420"/>
            <a:ext cx="2927130" cy="1588"/>
          </a:xfrm>
          <a:prstGeom prst="straightConnector1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342900" y="205979"/>
            <a:ext cx="84201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b="1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Connect the consumer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495800" y="3333750"/>
            <a:ext cx="4410075" cy="1584186"/>
            <a:chOff x="2366963" y="2152650"/>
            <a:chExt cx="4410075" cy="1584186"/>
          </a:xfrm>
        </p:grpSpPr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66963" y="2152650"/>
              <a:ext cx="4410075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1026" y="3149617"/>
              <a:ext cx="1219200" cy="46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112491" y="3028950"/>
              <a:ext cx="29835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 smtClean="0"/>
                <a:t>(formerly           )</a:t>
              </a:r>
              <a:endParaRPr lang="en-US" sz="4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One target, one pitch</a:t>
            </a:r>
          </a:p>
          <a:p>
            <a:r>
              <a:rPr lang="en-US" sz="2800" dirty="0" smtClean="0"/>
              <a:t>Wireless vets (including your investors)</a:t>
            </a:r>
          </a:p>
          <a:p>
            <a:r>
              <a:rPr lang="en-US" sz="2800" dirty="0" smtClean="0"/>
              <a:t>The right financing</a:t>
            </a:r>
          </a:p>
          <a:p>
            <a:r>
              <a:rPr lang="en-US" sz="2800" dirty="0" smtClean="0"/>
              <a:t>Good luggage</a:t>
            </a:r>
          </a:p>
          <a:p>
            <a:endParaRPr lang="en-US" sz="2800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42900" y="205979"/>
            <a:ext cx="84201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b="1" dirty="0" smtClean="0">
                <a:latin typeface="+mj-lt"/>
                <a:ea typeface="+mj-ea"/>
                <a:cs typeface="+mj-cs"/>
              </a:rPr>
              <a:t>How to succeed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Venturing beyond the app store</a:t>
            </a:r>
            <a:endParaRPr lang="en-US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Dan Shapiro</a:t>
            </a:r>
          </a:p>
          <a:p>
            <a:r>
              <a:rPr lang="en-US" dirty="0" smtClean="0"/>
              <a:t>@</a:t>
            </a:r>
            <a:r>
              <a:rPr lang="en-US" dirty="0" err="1" smtClean="0"/>
              <a:t>danshapiro</a:t>
            </a:r>
            <a:endParaRPr lang="en-US" dirty="0" smtClean="0"/>
          </a:p>
          <a:p>
            <a:r>
              <a:rPr lang="en-US" dirty="0" smtClean="0"/>
              <a:t>www.sparkbuy.com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5291960" y="535370"/>
          <a:ext cx="2336800" cy="3708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36800"/>
              </a:tblGrid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539750"/>
          <a:ext cx="4673600" cy="37084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336800"/>
                <a:gridCol w="2336800"/>
              </a:tblGrid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  <a:tr h="927100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590550"/>
            <a:ext cx="2286000" cy="3505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Criteria for acceptance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Time from submission to market</a:t>
            </a:r>
          </a:p>
          <a:p>
            <a:pPr marL="0" indent="0">
              <a:buNone/>
            </a:pP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Startup cost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Revenue split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971801" y="590550"/>
            <a:ext cx="2286000" cy="3657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Vague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1 week+</a:t>
            </a:r>
          </a:p>
          <a:p>
            <a:pPr marL="0" indent="0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$100*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30%</a:t>
            </a:r>
            <a:endParaRPr lang="en-US" sz="2400" dirty="0"/>
          </a:p>
        </p:txBody>
      </p:sp>
      <p:sp>
        <p:nvSpPr>
          <p:cNvPr id="11" name="Content Placeholder 4"/>
          <p:cNvSpPr txBox="1">
            <a:spLocks/>
          </p:cNvSpPr>
          <p:nvPr/>
        </p:nvSpPr>
        <p:spPr>
          <a:xfrm>
            <a:off x="5257800" y="590550"/>
            <a:ext cx="2401669" cy="335280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Nonexistent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3 years+</a:t>
            </a:r>
          </a:p>
          <a:p>
            <a:pPr marL="0" indent="0"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$0**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40%-70%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372971" y="4514850"/>
            <a:ext cx="395044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* plus ramen supplies for a few months while you build it in your garage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371600" y="4809351"/>
            <a:ext cx="50581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** plus salaries and benefits for a 15-person company for 3 years while you wait for approval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38375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 build="p"/>
      <p:bldP spid="11" grpId="0" uiExpand="1" build="p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ndroidspin.com/wp-content/uploads/2010/09/Swype_Logo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375" b="29688"/>
          <a:stretch>
            <a:fillRect/>
          </a:stretch>
        </p:blipFill>
        <p:spPr bwMode="auto">
          <a:xfrm>
            <a:off x="342900" y="514350"/>
            <a:ext cx="3657600" cy="1314450"/>
          </a:xfrm>
          <a:prstGeom prst="rect">
            <a:avLst/>
          </a:prstGeom>
          <a:noFill/>
        </p:spPr>
      </p:pic>
      <p:pic>
        <p:nvPicPr>
          <p:cNvPr id="1028" name="Picture 4" descr="http://www.bbcnewsblog.com/wp-content/uploads/2011/01/Latest-News-Update-Cliff-Kushler-Swype.jpg"/>
          <p:cNvPicPr>
            <a:picLocks noChangeAspect="1" noChangeArrowheads="1"/>
          </p:cNvPicPr>
          <p:nvPr/>
        </p:nvPicPr>
        <p:blipFill>
          <a:blip r:embed="rId3" cstate="print"/>
          <a:srcRect r="36250"/>
          <a:stretch>
            <a:fillRect/>
          </a:stretch>
        </p:blipFill>
        <p:spPr bwMode="auto">
          <a:xfrm>
            <a:off x="3124200" y="2114550"/>
            <a:ext cx="2914650" cy="257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Motorola RAZR V3i"/>
          <p:cNvPicPr>
            <a:picLocks noChangeAspect="1" noChangeArrowheads="1"/>
          </p:cNvPicPr>
          <p:nvPr/>
        </p:nvPicPr>
        <p:blipFill>
          <a:blip r:embed="rId4" cstate="print"/>
          <a:srcRect b="2229"/>
          <a:stretch>
            <a:fillRect/>
          </a:stretch>
        </p:blipFill>
        <p:spPr bwMode="auto">
          <a:xfrm>
            <a:off x="857250" y="1371601"/>
            <a:ext cx="1028700" cy="3200573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285750"/>
            <a:ext cx="2057400" cy="3093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15097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400050" y="114299"/>
            <a:ext cx="8115300" cy="936546"/>
            <a:chOff x="400050" y="114299"/>
            <a:chExt cx="8115300" cy="936546"/>
          </a:xfrm>
        </p:grpSpPr>
        <p:pic>
          <p:nvPicPr>
            <p:cNvPr id="16388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51367" y="166331"/>
              <a:ext cx="1596545" cy="832485"/>
            </a:xfrm>
            <a:prstGeom prst="rect">
              <a:avLst/>
            </a:prstGeom>
            <a:noFill/>
          </p:spPr>
        </p:pic>
        <p:pic>
          <p:nvPicPr>
            <p:cNvPr id="16398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74193" y="210146"/>
              <a:ext cx="1324186" cy="744855"/>
            </a:xfrm>
            <a:prstGeom prst="rect">
              <a:avLst/>
            </a:prstGeom>
            <a:noFill/>
          </p:spPr>
        </p:pic>
        <p:pic>
          <p:nvPicPr>
            <p:cNvPr id="16400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7200900" y="332930"/>
              <a:ext cx="1314450" cy="499288"/>
            </a:xfrm>
            <a:prstGeom prst="rect">
              <a:avLst/>
            </a:prstGeom>
            <a:noFill/>
          </p:spPr>
        </p:pic>
        <p:pic>
          <p:nvPicPr>
            <p:cNvPr id="16402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050" y="114299"/>
              <a:ext cx="1621155" cy="936546"/>
            </a:xfrm>
            <a:prstGeom prst="rect">
              <a:avLst/>
            </a:prstGeom>
            <a:noFill/>
          </p:spPr>
        </p:pic>
      </p:grpSp>
      <p:grpSp>
        <p:nvGrpSpPr>
          <p:cNvPr id="51" name="Group 50"/>
          <p:cNvGrpSpPr/>
          <p:nvPr/>
        </p:nvGrpSpPr>
        <p:grpSpPr>
          <a:xfrm>
            <a:off x="457200" y="1227542"/>
            <a:ext cx="8001000" cy="598532"/>
            <a:chOff x="457200" y="1227542"/>
            <a:chExt cx="8001000" cy="598532"/>
          </a:xfrm>
        </p:grpSpPr>
        <p:pic>
          <p:nvPicPr>
            <p:cNvPr id="16390" name="Picture 6" descr="http://t3.gstatic.com/images?q=tbn:ANd9GcRht1uPWpXb-MgL4ujtgYe1Ki3T5X5ApyIv7rAjCveprCx4xi3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52360" y="1399358"/>
              <a:ext cx="1005840" cy="244276"/>
            </a:xfrm>
            <a:prstGeom prst="rect">
              <a:avLst/>
            </a:prstGeom>
            <a:noFill/>
          </p:spPr>
        </p:pic>
        <p:pic>
          <p:nvPicPr>
            <p:cNvPr id="16408" name="Picture 24" descr="http://t3.gstatic.com/images?q=tbn:ANd9GcRZ0MvR-0M6QD1nJfyG41PQOF5FMmYMJTdbnThWHVxXF6Prmkw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" y="1250532"/>
              <a:ext cx="1036302" cy="546659"/>
            </a:xfrm>
            <a:prstGeom prst="rect">
              <a:avLst/>
            </a:prstGeom>
            <a:noFill/>
          </p:spPr>
        </p:pic>
        <p:pic>
          <p:nvPicPr>
            <p:cNvPr id="16414" name="Picture 30" descr="http://www.prepaidwireless.com/i/uploads/BoostLogoM1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35751" y="1337905"/>
              <a:ext cx="1150278" cy="349508"/>
            </a:xfrm>
            <a:prstGeom prst="rect">
              <a:avLst/>
            </a:prstGeom>
            <a:noFill/>
          </p:spPr>
        </p:pic>
        <p:pic>
          <p:nvPicPr>
            <p:cNvPr id="16416" name="Picture 32" descr="http://t0.gstatic.com/images?q=tbn:ANd9GcQOslKIQrjA-h-MUZhXqQAwIX0QwDctqOh52w7lILxlb8N2IHdm3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59833" y="1227542"/>
              <a:ext cx="899432" cy="598532"/>
            </a:xfrm>
            <a:prstGeom prst="rect">
              <a:avLst/>
            </a:prstGeom>
            <a:noFill/>
          </p:spPr>
        </p:pic>
        <p:pic>
          <p:nvPicPr>
            <p:cNvPr id="16418" name="Picture 34" descr="http://t2.gstatic.com/images?q=tbn:ANd9GcQPtOa8oXhnFMIMPVSRmALzQU1LIzT04Y-Eh1CJCcI5ctfxF6DF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3333"/>
            <a:stretch>
              <a:fillRect/>
            </a:stretch>
          </p:blipFill>
          <p:spPr bwMode="auto">
            <a:xfrm>
              <a:off x="3125596" y="1406145"/>
              <a:ext cx="1026526" cy="195529"/>
            </a:xfrm>
            <a:prstGeom prst="rect">
              <a:avLst/>
            </a:prstGeom>
            <a:noFill/>
          </p:spPr>
        </p:pic>
        <p:pic>
          <p:nvPicPr>
            <p:cNvPr id="16420" name="Picture 36" descr="http://t1.gstatic.com/images?q=tbn:ANd9GcSah0jnDjsd9DCXSI-9DT6FN26o_t0KTHGQdhjd2ia0_37RbzWk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18452" y="1366068"/>
              <a:ext cx="1050968" cy="285962"/>
            </a:xfrm>
            <a:prstGeom prst="rect">
              <a:avLst/>
            </a:prstGeom>
            <a:noFill/>
          </p:spPr>
        </p:pic>
      </p:grpSp>
      <p:grpSp>
        <p:nvGrpSpPr>
          <p:cNvPr id="64" name="Group 63"/>
          <p:cNvGrpSpPr/>
          <p:nvPr/>
        </p:nvGrpSpPr>
        <p:grpSpPr>
          <a:xfrm>
            <a:off x="400050" y="1971675"/>
            <a:ext cx="8343900" cy="2886075"/>
            <a:chOff x="400050" y="1971675"/>
            <a:chExt cx="8343900" cy="2886075"/>
          </a:xfrm>
        </p:grpSpPr>
        <p:pic>
          <p:nvPicPr>
            <p:cNvPr id="16424" name="Picture 40" descr="http://cellairtime.com/images/airlink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459448" y="2857214"/>
              <a:ext cx="800100" cy="372047"/>
            </a:xfrm>
            <a:prstGeom prst="rect">
              <a:avLst/>
            </a:prstGeom>
            <a:noFill/>
          </p:spPr>
        </p:pic>
        <p:pic>
          <p:nvPicPr>
            <p:cNvPr id="16426" name="Picture 42" descr="http://t3.gstatic.com/images?q=tbn:ANd9GcTzo41qpCpE9onpmKybc1u-Oe6fvHhw2kt0afKXGFxSEWAqK25E"/>
            <p:cNvPicPr>
              <a:picLocks noChangeAspect="1" noChangeArrowheads="1"/>
            </p:cNvPicPr>
            <p:nvPr/>
          </p:nvPicPr>
          <p:blipFill>
            <a:blip r:embed="rId13" cstate="print"/>
            <a:srcRect r="55977"/>
            <a:stretch>
              <a:fillRect/>
            </a:stretch>
          </p:blipFill>
          <p:spPr bwMode="auto">
            <a:xfrm>
              <a:off x="2518845" y="2853214"/>
              <a:ext cx="928116" cy="380048"/>
            </a:xfrm>
            <a:prstGeom prst="rect">
              <a:avLst/>
            </a:prstGeom>
            <a:noFill/>
          </p:spPr>
        </p:pic>
        <p:pic>
          <p:nvPicPr>
            <p:cNvPr id="16430" name="Picture 46" descr="http://www.associatedcarriergroup.com/storage/uploads/carrier_logos/digitel.gif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706259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16432" name="Picture 48" descr="http://t0.gstatic.com/images?q=tbn:ANd9GcTH6XLdKUW_-64hIZa-RC9hxrCJI6jY-_PBHRN4vbs8gC56y7fM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473164" y="2087975"/>
              <a:ext cx="832104" cy="371475"/>
            </a:xfrm>
            <a:prstGeom prst="rect">
              <a:avLst/>
            </a:prstGeom>
            <a:noFill/>
          </p:spPr>
        </p:pic>
        <p:pic>
          <p:nvPicPr>
            <p:cNvPr id="28" name="Picture 42" descr="Open Mobile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710792" y="4257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29" name="Picture 44" descr="Strata Networks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788478" y="4387692"/>
              <a:ext cx="800100" cy="340043"/>
            </a:xfrm>
            <a:prstGeom prst="rect">
              <a:avLst/>
            </a:prstGeom>
            <a:noFill/>
          </p:spPr>
        </p:pic>
        <p:pic>
          <p:nvPicPr>
            <p:cNvPr id="30" name="Picture 46" descr="Pioneer Cellular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6866163" y="4313682"/>
              <a:ext cx="800100" cy="488061"/>
            </a:xfrm>
            <a:prstGeom prst="rect">
              <a:avLst/>
            </a:prstGeom>
            <a:noFill/>
          </p:spPr>
        </p:pic>
        <p:pic>
          <p:nvPicPr>
            <p:cNvPr id="31" name="Picture 48" descr="United Wireless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7943850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2" name="Picture 50" descr="Mobi PCS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7943850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3" name="Picture 52" descr="Silver Star Communications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400050" y="4257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4" name="Picture 54" descr="Cellcom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477736" y="4257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6" name="Picture 58" descr="ETEX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2555421" y="4257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7" name="Picture 60" descr="Northwest Missouri Wireless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7943850" y="4257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38" name="Picture 62" descr="Cox Communications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3633107" y="4377690"/>
              <a:ext cx="800100" cy="360046"/>
            </a:xfrm>
            <a:prstGeom prst="rect">
              <a:avLst/>
            </a:prstGeom>
            <a:noFill/>
          </p:spPr>
        </p:pic>
        <p:pic>
          <p:nvPicPr>
            <p:cNvPr id="40" name="Picture 66" descr="Chat Mobility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7943850" y="3652742"/>
              <a:ext cx="800100" cy="324041"/>
            </a:xfrm>
            <a:prstGeom prst="rect">
              <a:avLst/>
            </a:prstGeom>
            <a:noFill/>
          </p:spPr>
        </p:pic>
        <p:pic>
          <p:nvPicPr>
            <p:cNvPr id="41" name="Picture 68" descr="Mid-Rivers Wireless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400050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42" name="Picture 70" descr="Thumb Cellular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400050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45" name="Picture 76" descr="SRT Communications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6884451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46" name="Picture 78" descr="Cellular South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6870735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48" name="Picture 82" descr="Revol Wireless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5788478" y="351472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49" name="Picture 84" descr="Nex-Tech Wireless"/>
            <p:cNvPicPr>
              <a:picLocks noChangeAspect="1" noChangeArrowheads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4710792" y="351472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0" name="Picture 86" descr="Appalachian Wireless"/>
            <p:cNvPicPr>
              <a:picLocks noChangeAspect="1" noChangeArrowheads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6866163" y="351472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2" name="Picture 90" descr="Illinois Valley Cellular"/>
            <p:cNvPicPr>
              <a:picLocks noChangeAspect="1" noChangeArrowheads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5797622" y="1971675"/>
              <a:ext cx="800100" cy="604076"/>
            </a:xfrm>
            <a:prstGeom prst="rect">
              <a:avLst/>
            </a:prstGeom>
            <a:noFill/>
          </p:spPr>
        </p:pic>
        <p:pic>
          <p:nvPicPr>
            <p:cNvPr id="53" name="Picture 92" descr="Sagebrush"/>
            <p:cNvPicPr>
              <a:picLocks noChangeAspect="1" noChangeArrowheads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5825054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4" name="Picture 94" descr="Element Mobile"/>
            <p:cNvPicPr>
              <a:picLocks noChangeAspect="1" noChangeArrowheads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3633107" y="3682746"/>
              <a:ext cx="800100" cy="264034"/>
            </a:xfrm>
            <a:prstGeom prst="rect">
              <a:avLst/>
            </a:prstGeom>
            <a:noFill/>
          </p:spPr>
        </p:pic>
        <p:pic>
          <p:nvPicPr>
            <p:cNvPr id="55" name="Picture 96" descr="Carolina West Wireless"/>
            <p:cNvPicPr>
              <a:picLocks noChangeAspect="1" noChangeArrowheads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724508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6" name="Picture 98" descr="LEACO"/>
            <p:cNvPicPr>
              <a:picLocks noChangeAspect="1" noChangeArrowheads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4765656" y="2743200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7" name="Picture 100" descr="Inland Cellular"/>
            <p:cNvPicPr>
              <a:picLocks noChangeAspect="1" noChangeArrowheads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3651395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8" name="Picture 102" descr="Cellular One of Northeast Pennsylvania"/>
            <p:cNvPicPr>
              <a:picLocks noChangeAspect="1" noChangeArrowheads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2555421" y="351472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59" name="Picture 104" descr="MTA"/>
            <p:cNvPicPr>
              <a:picLocks noChangeAspect="1" noChangeArrowheads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2578281" y="197367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60" name="Picture 106" descr="nTelos"/>
            <p:cNvPicPr>
              <a:picLocks noChangeAspect="1" noChangeArrowheads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1477736" y="3514725"/>
              <a:ext cx="800100" cy="600075"/>
            </a:xfrm>
            <a:prstGeom prst="rect">
              <a:avLst/>
            </a:prstGeom>
            <a:noFill/>
          </p:spPr>
        </p:pic>
        <p:pic>
          <p:nvPicPr>
            <p:cNvPr id="61" name="Picture 108" descr="Syringa Wireless"/>
            <p:cNvPicPr>
              <a:picLocks noChangeAspect="1" noChangeArrowheads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400050" y="3518726"/>
              <a:ext cx="800100" cy="59207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12" name="Rounded Rectangle 11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9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0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1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10" name="Rounded Rectangle 9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12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3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4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  <p:sp>
        <p:nvSpPr>
          <p:cNvPr id="24" name="Right Arrow 23"/>
          <p:cNvSpPr/>
          <p:nvPr/>
        </p:nvSpPr>
        <p:spPr>
          <a:xfrm rot="10800000">
            <a:off x="2457450" y="74295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pSp>
        <p:nvGrpSpPr>
          <p:cNvPr id="25" name="Group 26"/>
          <p:cNvGrpSpPr/>
          <p:nvPr/>
        </p:nvGrpSpPr>
        <p:grpSpPr>
          <a:xfrm>
            <a:off x="7086600" y="171450"/>
            <a:ext cx="1828800" cy="1626633"/>
            <a:chOff x="12192000" y="609600"/>
            <a:chExt cx="2438400" cy="2168843"/>
          </a:xfrm>
        </p:grpSpPr>
        <p:sp>
          <p:nvSpPr>
            <p:cNvPr id="27" name="Rounded Rectangle 26"/>
            <p:cNvSpPr/>
            <p:nvPr/>
          </p:nvSpPr>
          <p:spPr>
            <a:xfrm>
              <a:off x="12192000" y="609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4" descr="http://yash1229.files.wordpress.com/2011/03/nokia-logo1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5914"/>
            <a:stretch>
              <a:fillRect/>
            </a:stretch>
          </p:blipFill>
          <p:spPr bwMode="auto">
            <a:xfrm>
              <a:off x="12344400" y="990600"/>
              <a:ext cx="1075335" cy="291731"/>
            </a:xfrm>
            <a:prstGeom prst="rect">
              <a:avLst/>
            </a:prstGeom>
            <a:noFill/>
          </p:spPr>
        </p:pic>
        <p:pic>
          <p:nvPicPr>
            <p:cNvPr id="29" name="Picture 6" descr="http://t2.gstatic.com/images?q=tbn:ANd9GcSRdkUnipT1eL5ozH6zNd_-tlfRslNxubawVu-vN3zmLMageBv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11200" y="876300"/>
              <a:ext cx="1066800" cy="535083"/>
            </a:xfrm>
            <a:prstGeom prst="rect">
              <a:avLst/>
            </a:prstGeom>
            <a:noFill/>
          </p:spPr>
        </p:pic>
        <p:pic>
          <p:nvPicPr>
            <p:cNvPr id="30" name="Picture 8" descr="http://t0.gstatic.com/images?q=tbn:ANd9GcQqNDMaAQgYjMEoNPZl5GxMQwI7lUWXqpAQRdYsUf4H4ODGbzz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20600" y="1620779"/>
              <a:ext cx="909899" cy="301741"/>
            </a:xfrm>
            <a:prstGeom prst="rect">
              <a:avLst/>
            </a:prstGeom>
            <a:noFill/>
          </p:spPr>
        </p:pic>
        <p:pic>
          <p:nvPicPr>
            <p:cNvPr id="31" name="Picture 10" descr="http://t2.gstatic.com/images?q=tbn:ANd9GcQY6gWDzj9abk9z2ZMjl6FbRZPqPyjjjW_S2izo5wgYniP6ehzz_Q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87400" y="1674294"/>
              <a:ext cx="909899" cy="194711"/>
            </a:xfrm>
            <a:prstGeom prst="rect">
              <a:avLst/>
            </a:prstGeom>
            <a:noFill/>
          </p:spPr>
        </p:pic>
        <p:sp>
          <p:nvSpPr>
            <p:cNvPr id="32" name="TextBox 31"/>
            <p:cNvSpPr txBox="1"/>
            <p:nvPr/>
          </p:nvSpPr>
          <p:spPr>
            <a:xfrm>
              <a:off x="13124287" y="2286000"/>
              <a:ext cx="8040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OEMs</a:t>
              </a:r>
              <a:endParaRPr lang="en-US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9" name="Rounded Rectangle 8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11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2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3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7086600" y="171450"/>
            <a:ext cx="1828800" cy="1626633"/>
            <a:chOff x="12192000" y="609600"/>
            <a:chExt cx="2438400" cy="2168843"/>
          </a:xfrm>
        </p:grpSpPr>
        <p:sp>
          <p:nvSpPr>
            <p:cNvPr id="16" name="Rounded Rectangle 15"/>
            <p:cNvSpPr/>
            <p:nvPr/>
          </p:nvSpPr>
          <p:spPr>
            <a:xfrm>
              <a:off x="12192000" y="609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4" descr="http://yash1229.files.wordpress.com/2011/03/nokia-logo1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5914"/>
            <a:stretch>
              <a:fillRect/>
            </a:stretch>
          </p:blipFill>
          <p:spPr bwMode="auto">
            <a:xfrm>
              <a:off x="12344400" y="990600"/>
              <a:ext cx="1075335" cy="291731"/>
            </a:xfrm>
            <a:prstGeom prst="rect">
              <a:avLst/>
            </a:prstGeom>
            <a:noFill/>
          </p:spPr>
        </p:pic>
        <p:pic>
          <p:nvPicPr>
            <p:cNvPr id="18" name="Picture 6" descr="http://t2.gstatic.com/images?q=tbn:ANd9GcSRdkUnipT1eL5ozH6zNd_-tlfRslNxubawVu-vN3zmLMageBv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11200" y="876300"/>
              <a:ext cx="1066800" cy="535083"/>
            </a:xfrm>
            <a:prstGeom prst="rect">
              <a:avLst/>
            </a:prstGeom>
            <a:noFill/>
          </p:spPr>
        </p:pic>
        <p:pic>
          <p:nvPicPr>
            <p:cNvPr id="19" name="Picture 8" descr="http://t0.gstatic.com/images?q=tbn:ANd9GcQqNDMaAQgYjMEoNPZl5GxMQwI7lUWXqpAQRdYsUf4H4ODGbzz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20600" y="1620779"/>
              <a:ext cx="909899" cy="301741"/>
            </a:xfrm>
            <a:prstGeom prst="rect">
              <a:avLst/>
            </a:prstGeom>
            <a:noFill/>
          </p:spPr>
        </p:pic>
        <p:pic>
          <p:nvPicPr>
            <p:cNvPr id="20" name="Picture 10" descr="http://t2.gstatic.com/images?q=tbn:ANd9GcQY6gWDzj9abk9z2ZMjl6FbRZPqPyjjjW_S2izo5wgYniP6ehzz_Q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87400" y="1674294"/>
              <a:ext cx="909899" cy="194711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3124287" y="2286000"/>
              <a:ext cx="8040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OEMs</a:t>
              </a:r>
              <a:endParaRPr lang="en-US" sz="1800" dirty="0"/>
            </a:p>
          </p:txBody>
        </p:sp>
      </p:grpSp>
      <p:sp>
        <p:nvSpPr>
          <p:cNvPr id="22" name="Right Arrow 21"/>
          <p:cNvSpPr/>
          <p:nvPr/>
        </p:nvSpPr>
        <p:spPr>
          <a:xfrm rot="10800000">
            <a:off x="2457450" y="74295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4350" name="AutoShape 14" descr="http://t1.gstatic.com/images?q=tbn:ANd9GcTE2f-M19_p4TYW1lEsgVb7YrKhazLLy3PIuRFZ734_5tvBpGqq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2" name="AutoShape 16" descr="data:image/jpg;base64,/9j/4AAQSkZJRgABAQAAAQABAAD/2wCEAAkGBhQQERUUERQVFBUWGBsVFxgXGRUXIBcZHxgXFh4eGBUXHCceGB8kHx4dIC8gIycqLiwsGSExNTAqNSYrLCoBCQoKDgwOGg8PGi8kHyIvLzUyNTQvLDQqNDU0LSwsNTIwLzUsLDQsLS0tLzUvLy8sLC0sNSwvKiwsLCwsLCwsLP/AABEIAEgBSwMBIgACEQEDEQH/xAAcAAEAAgMBAQEAAAAAAAAAAAAABgcEBQgDAgH/xABHEAACAQICBQgFCAYKAwAAAAABAgMAEQQhBQYHEjETIkFRYXGBkRQjcqGxMjRCUmJzgrIXVJOzwdEkNVOSotLT4ePwFRaj/8QAGgEBAAIDAQAAAAAAAAAAAAAAAAQFAgMGAf/EADgRAAEEAQIDBAcHAwUAAAAAAAEAAgMEESExBRJBEyJx8BQyUWGRocEVIzQ1gbHRQuHxBiQzcrL/2gAMAwEAAhEDEQA/ALxqOa1a8QYAWbnykXWNSL97H6I/7Y1+a9a2DR+HutjK91jB6+liOofEgVRGJxLSuzyMWZjdmOZJ7aveF8K9K+8k9X9/7Kut3Oy7rd1JtMbSsZiCbScin1Y8vNzzj7qjsmkpWN2lkY9Zdz8TW+1Y1AxGOAcARxf2j3z9leLe4dtTfD7GcOBz55mP2dxR4AqT76v326FM8gxkewZ+arhDYn7xVaYLWXFQm8eIlXs32I/usSPdU41b2vMCExqhhw5RBYj2k4HvHka+tLbGiAThpt4/VlAF/wAa5e7xqvNI6Nkw8hjmQo44g/EHpHaKAUOIghoGfgUJsVjk7fJdIYTGJMivGwdGFwwNwRXtVF6ha5tgZQjknDueePqH66/x6x3VeQYEXGYOYrk79F9OTlOoOxVzXsCZueq+qVQ2r+suKbFwK2ImKmaMEF2IILgEEXq+a8u0XVHBrjnIylewJgSBslKqXalpyeHGhYppI15JTZWKi92zsKneomKaXR8DyMXYqbsxuTzmGZNJqLoq7JydHIywHyGPGy39KVS+vmuszYx1w8zpHH6sbjEBmHyibcc8vCsaVJ9uTkZovZ52wt5iropVd7KdannEkE7s7r6xGY3JU5EXPUbH8XZViVqtV3VpTE/cLOKUSsDglKrva5pWaAYfkZXj3jJfcYrewS17caztk+kZJ8LK00jyETEAuSxA5OM2ue8+dbzRcKos50JxjqtYsAy9lhTalKhuvWv64EclEA85F7HhGOgt1k9A/wCmNBA+d4jjGSVtkkbG3mcpiTRXB4GudsTpLF497M0s7HPdXeIHci5AeFfEmjMVhCHMc8PU1nT/ABD4Xq++wsaOlAd7PJ+ir/tDqGHC6NpUJm1pfRmAiOLYzYpxcIbA9fOI6FyBPEmqy0rrXi8c9mkc34Rx7wHcEXNvG9QqvCZbGTkBo69D4LfLcZHgY19i6C3q/a5yk0PioByhhnjAz3t11t3sBlUk1W2nz4dguJYzRcCTm6jrDfS7j51Jl4G8NLoXh+PPtK1M4g3OHtwrppXjhMWkqLJGwZGAZSOkGvjSOPWCJ5XNlRSx8Bf/AGqh5Tnl6qxyMZWTSuesVrni5JjLy8qkm4VXYKueQCfJIHDMZ1eGq+mhjMLFMOLDnDqcZMPOrG7wyWoxr3kEH5KLBbbMSB0W1pSqV2ga5zS4t44ZXSKI7g3GZd5h8okqQTnl4VppUn25ORmiznnbC3mKuqlQfZbrS2KheKZi8sRyJ4sh4XPSQbi/dU4rTYgdXkMb9wtkUgkaHDqlKrzatrW8Ajw8DlHcb7lTYheAAIzFzfh9XtrR7M9cJRihBPK7pLku+xbdfiLM2eeYt12qazhcr6xsDb2dcKO62xsvZq36UrQ676wehYR5FNnPMj9o9NuwXPhVfHG6R4Y3cqU9wa0uPRb6lc/6H11xME6ytNK43gXVnZgy3zG6TYZcLcKvyCcOiupurAMD1gi4qbe4fJTIDznKj17LZwcdF6Uqusbj5ZCkhZ2aRSyqDIqoTNySJdJFEfUXO9zj4Vn/APuMsBaJkMxjZk5T6wDEC9ha9rA9oNavQ3nRupWXpDRuq72h6ZOJx0mfNiPJJ+E5+bXr72e6rDHYn1gvFEAz/a+qvjY+ANRqaUszMeLEse8m9XBsdwwXBu/S8pv3BVA/j512F55pUeVmh0Cpa47efLvFTqOMKAFAAAsAMgB2CvqlK4NdElRvXjVRcfhyAByyAmNu36pPUeHfY1JKVsildE8PYcELB7A9paVzAVtkcjV3bL9MnEYEKxu0J5I+zYFfcbeFVVrnhxHj8Sq8BKT52b4mplsXlO9iV6LRt43cfxrtOLNE9ES+B+P+VR0yY5+TxChGrfz3D/fx/nWui6521e+fQffp+8FdE1Vf6g/5Gf8AVS+G+q7xVL7Xvn6/dL8Xqxdnf9W4f2T+Zqrra98/X7pfi9WLs7/q3D+yfzNXt78th89Clf8AFPWRrlp30PCSSg8626ntnIeXHwqmtTNWzpDE8mxIUKzu3SMrDx3iPfUg2u6e5XELh1PNhF27ZGH8F/Ma2OzbS+CwWGLTTxrLK12BvdVGSg5d5/FW6qx9SgZGA879sDz4rXK5s1gNce61QjRGNfR2NVmFmhcpIOtb7rDxGY8K6DhlDqGU3DAEEdIOYNUjtJmw02JE2FlSTlF9YFvkwyubjpFv7pqd7KdPcvhOSY8+A7vehzU/FfCsOLRGeuy1jB2Pnx/dZU3iOR0WdOi0+2rhhu+T4JWfsa+Zy/fn93HWBtq4Ybvk+CVn7Gvmcv35/dx1g/8AKG+P1K9b+NPh9FOMdixDE8jcEVnPcASfhXPmGhk0jjACfWTyZnja+Z8FHwq9daoS+CxCrxML27eaaprZxilj0jAW4NvIO9lIHvy8a94N93BNK31gPoUvd6RjDsrq0JoKLBxCOFQoHE9LHrY9JrPZb8a/a/G4VzjnFzuZx1KswABgLn3W3SrY3HSMLm78lGPsg7qgd5z8auPVDVGLARAAAykesfpJ6QD0KOgVSWi5BBjYjJwjnXfv0bsgv8DXRgNdLxp7oo44GaNx8VV0Gh7nPdvlCKqnanqakIGKgUKC27KoyFzwYDozyPgeurXqJbUcUqaOkDcXKKvfvBvgDVTw2Z8VlnJ1IBUy0xrojnotDsc00WWXDMbhLSJ2AmzDuvY+Jr22wad3IUwynOQ77+wpyHi35TWh2PJ/S5W4KsJue9l/kfKo3rTpg43FySi5DNuxj7IyXLt4+NdAKTX8Tc/o3BPj51VcZyKob1OixodCSPhnxIHq43WM95F/dlf2hU42Pad3ZJMMxyf1ie0BZh4ix/DU20PqokejhhHHykIk9tsye8Hh3CqTikkwGKB4SQSZ9pU2PgR7jWxthvE45oeo9X6fP91gYzVcx/xV565ad9Dwcko+VbdT22yHlx8KovQuhZMZKY4s23Wc37ATmesmw7zUo2na1ri3hjiN41QSHtdxex9lcu8nqqTbIdA8nA+IYc6U7q+wv82v5CotbPDqJmI77tvPzW2X/dThg2Cr7UrTnoeMjkJshO5J7LZEnuNj4Vf8koVSxIAAuT1AZ1RW0XQXouNewskvrU8Tzh4NfzFbvH69b+hki3vXMfR269xQCW8VsPE17xCr6b2U8X9WAfPu1StN2HPG/oolp/SjY7FvIASZHsg+z8lBbut515aT0fJgcSY2NpImBBHXkwIqR7K9B+kYzlGF0gG/+M5L5ZnwrfbYtBXEeKUcPVSd2ZU+dx4irE3WRWWUx6uMfr08+9Ruwc+IzHfKnmr2lxi8NHMv01uR1MMmHgb1Vm1rT3LYkQKebCM+2RuPkLDxNfeznXJcJDiY5TkqmaMdbZKVHed331FNG4J8di1S93mkux7zvMfAXPhUClw8VrUkj/VZt+v8BSJ7PaxNY3c7r5xuhJIYIZnHMnDFfA2z7xmOyrW2T6e5bCmFjz4DYdqHNfLMeA662OuurKz6PaKNc4lDRDtQcPFbjvNVVqDp30TGxsTZH9W/stwPgbHuvXr5PtOm847zTkefDReNb6JO32FXJPqujM5R3jEl99V3CDc3Ng6nduczawvnxrYYPR0cSBEWyjrzJubkknMkkkkniTWTSuTL3EYJVyGNHRc1aVwZhnljORR2XyYge61WZsa0oDHNATzlblR2qQFPkR/iFaja1q6YpxiVHMlsH7JALZ+0PeDUO0JpmTBzpNF8pTwPBh0g9hruntHEaI5Trj5hc+0+jWNdvoukaVpdWtbIMfGGiazgc6M/KU9o6R2jKt1XCvjdG4teMELoGuDhkKK636/x6OdYzG8jsu+ACFFrlc2OfEHgDXlqPro+PE7yqkaxlbWJyBDE7zHjw6hUM2yfPIvuR+8kqLYHWB4MNNBHlyxXfbp3QDzR33zPV3108HCo5qbXMHfdjX9f4VVJccycgnQLy09pD0jEzSjg7sw7r2HutVibGMEQmIlPAskY/CCx/MKq+GFnYKoLMxCgDiScgBXQmqegvQsJHD9IC7kdLnM/y8Kl8blbDWbAOuPgFoosMkpeeiobRuMEOJjkYEiOVXIFrkK4OV+6rQ/TNhv7Cf8A+X+esXG7GQ0jNHid1SSQpj3iL523g4v5V4foUP60P2R/1K02LPDbXK6VxyB71nHFahyGBRPXjWNMfiRLGrIAgSz7t7gsfokjpqztVNKLhtDRzPwSNm7zvNYeJsPGo6Nih/Wh+y/5Kk+ltReVwUWDimMccZBJK75e1znzhbM38qjXbVOSKKCN3dB10Oy2wRTNc6Rw1IVQaNwMukcWEv6yZyzMcwOLMe4dXcKmn6FpP1lP2bf5qlOpmz9dHO8hk5V2AUHc3d0XufpG98vKpbWu5xl/actY4aB7FnBRby5lGqqWfYzKFYriEYgEhdwi5tkL72V+uo9qFpz0PGoWyRzyUl8rAm1z3Nb31fdV7pvZIuIxEkqT8mJG3t3k96xPGx3xxNzw6a9rcV7Vj4rh0I00/heS0+QtfCNQsPbVww3fJ8ErT6h6/RaPgeOSORy0hcFNy1t1F+kw6qnesOovpuGhikmPKwiwl3flZAHeTe6bDp4iox+hQ/rQ/ZH/AFKzq2qZqCvO46E+32rGWKcTdpGFtIdsOFdgrRTKGIBY8nZQcrmzXsKgGuWrbYDE8y/JOd+Fx1cbAjpX4WNSv9Ch/Wh+y/5Kmej9VB6GMLi2GJVclJUqQv0fpEgjgCDwrxtupTeH1iSDo4a/EZ9iGGacYlGCNiopqztcj3AmNDK4y5RRcN2sozU92XdW6xO1XApbdd3uQOahyF8yS1uHGo9pXYybk4acW6FlBy/GvHyrDw2xmcn1k8Sr9kO58iFHvo6LhUh7TnI93kL0Ptt7uM+9YW0zVkwznExi8M53rjgrnMjubiD2mtlqbtTEMaw4wMVUWWRczboDrxNuseXTVi6P0AkeFXDSEzIF3DyljvDqIHV0dwqD6a2OKxLYWXcB+hICQO5xmB3g99eQ3a1iL0e1/Ts7zsj4JY39pF13C32J2pYFFuJGc/VVGv7wAPOqu1v1vk0jKCRuxrlHGM+PSetj/sO3eRbG8UTzpYQOsFz5DdFTTVfZvh8EwkYmaUcGYABT9lOg9pJNbI5OHUfvIyXu6ecBYubZsd1wwFEJ8IdFaJYNzcRjDukdKJbMeCk37X7K1WzLQfpONVmF0h9Yfa+gPPP8NWNr9qUdIrGY3CPHvW3r7pDbt72zByGdqytSdUxo6AoWDyOd52AsOFgBfOw/ia1/aTBUec/ePJz58Fn6K4zNGO61SKqh2vaC5OdMQo5so3W9tRl5r+U1b1anWjV9cdhmhY7pNirWvusMwbdPV3Gqrh9r0adsh26+CmWYu1jLeqoDRejmxE0cKfKkYKOy/E+AufCujsBglhiSNBZUUKO4C1QvUjZucDMZppFdgCqBQbC/Eknptl4mp3U3jN5tmQNjOWj91Ho1zE0l25UL2qaC9IwfKKLvAd/8HBh5WP4apSunZYwylWFwQQQekHKqzwux0riQzSqcOG3t2zbxAN909HYTfwqVwjiccETo5TtqP4Wq7VdI8OYN91JtnWgvRcEm8LPL61/EZDwW3vrdab0UuKw8kL8HUi/UeIPgbHwrNAr9rn5J3vlMp3JyrFsYazk6LmTFYZo3ZHFmQlWHUQbGrJ2O6CuZMUw4eqj78ixHuHnWx1v2XnF4kzQyIm/bfDA8eG8tuNx0G2fTnUy0FodcJh44UzCC1+G8eJJ7zc10fEOLMmqhjD3nb+5Vlam5kxLthss+qB180F6JjZFAsj+sT2WJyHcbjwq/qi2vepf/AJGNNxgksZO6WBsQeINsxwBv2VV8JuCtPl/qnQqXchMsem4XtqDp30vBRsTd09W/tLbPxFj41I6jWo2qJ0dCys4d3beYi4AsLAC+Z7+2pLUO12fbO7L1c6LfDzcg591iaU0ZHiYmilXeRxYj+IPQRxBqi9bdTZtHyHeBeInmSAZHsb6rdnT0Vf8AXnPAsilXUMpyIIBBHaDxqTQ4jJTdpq07harNZs4965nhmZGDIxVhwKkgjuIzFb+DaFj0FhiGI+0FY+ZF6sLTGyPDSktAzQE9A56/3SbjwNR2XYziAebPER2h19wB+NdOOJ8PsDMmM+8f5VT6LYjPd+RUJ0rpmbFOHnkMjAboJtkLk2Fh2msWKIuwVQWYmwABJJ6gBxrc616rPo+RI3dXLJv3UEAc4rbPjwqabGMMp9IcqCylAGsLgENcA9F6mTXI4KvbRDLenQb4WlkLpJeR+62Oz3Z76NbEYkDlrcxOPJg9J+18Kn9KVwVmzJYkMkh1XQxRNibytSlKVHW1KUpREpSlESlKURKUpREpSlESlKURKUpREpSlESlKURKUpREpSlESlKURKUpREpSlESlKURKUpREpSlESlKURU9tlP9Li+5H7x62uxX5GJ9qP4PSldbN+UN/T/wBKmZ+NPnorMpSlckrlKUpREpSlESlKURKUpREpSlESlKURKUpREpSlESlKURKUpREpSlESlKURKUpREpSlESlKURKUpREpSlEX/9k=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7086600" y="3486150"/>
            <a:ext cx="1828800" cy="12573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600951" y="4743450"/>
            <a:ext cx="9476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dirty="0" smtClean="0"/>
              <a:t>OS vendors</a:t>
            </a:r>
            <a:endParaRPr lang="en-US" sz="1800" dirty="0"/>
          </a:p>
        </p:txBody>
      </p:sp>
      <p:grpSp>
        <p:nvGrpSpPr>
          <p:cNvPr id="4" name="Group 34"/>
          <p:cNvGrpSpPr/>
          <p:nvPr/>
        </p:nvGrpSpPr>
        <p:grpSpPr>
          <a:xfrm>
            <a:off x="7429500" y="3707655"/>
            <a:ext cx="1143000" cy="892920"/>
            <a:chOff x="4124325" y="2152889"/>
            <a:chExt cx="4181475" cy="3266599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95538" y="3051231"/>
              <a:ext cx="3644383" cy="1330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8150" y="2152889"/>
              <a:ext cx="3829051" cy="714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4325" y="4447937"/>
              <a:ext cx="4181475" cy="9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" name="Right Arrow 42"/>
          <p:cNvSpPr/>
          <p:nvPr/>
        </p:nvSpPr>
        <p:spPr>
          <a:xfrm rot="16200000">
            <a:off x="7372350" y="2443163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9" name="Rounded Rectangle 8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11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2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3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7086600" y="171450"/>
            <a:ext cx="1828800" cy="1626633"/>
            <a:chOff x="12192000" y="609600"/>
            <a:chExt cx="2438400" cy="2168843"/>
          </a:xfrm>
        </p:grpSpPr>
        <p:sp>
          <p:nvSpPr>
            <p:cNvPr id="16" name="Rounded Rectangle 15"/>
            <p:cNvSpPr/>
            <p:nvPr/>
          </p:nvSpPr>
          <p:spPr>
            <a:xfrm>
              <a:off x="12192000" y="609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4" descr="http://yash1229.files.wordpress.com/2011/03/nokia-logo1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5914"/>
            <a:stretch>
              <a:fillRect/>
            </a:stretch>
          </p:blipFill>
          <p:spPr bwMode="auto">
            <a:xfrm>
              <a:off x="12344400" y="990600"/>
              <a:ext cx="1075335" cy="291731"/>
            </a:xfrm>
            <a:prstGeom prst="rect">
              <a:avLst/>
            </a:prstGeom>
            <a:noFill/>
          </p:spPr>
        </p:pic>
        <p:pic>
          <p:nvPicPr>
            <p:cNvPr id="18" name="Picture 6" descr="http://t2.gstatic.com/images?q=tbn:ANd9GcSRdkUnipT1eL5ozH6zNd_-tlfRslNxubawVu-vN3zmLMageBv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11200" y="876300"/>
              <a:ext cx="1066800" cy="535083"/>
            </a:xfrm>
            <a:prstGeom prst="rect">
              <a:avLst/>
            </a:prstGeom>
            <a:noFill/>
          </p:spPr>
        </p:pic>
        <p:pic>
          <p:nvPicPr>
            <p:cNvPr id="19" name="Picture 8" descr="http://t0.gstatic.com/images?q=tbn:ANd9GcQqNDMaAQgYjMEoNPZl5GxMQwI7lUWXqpAQRdYsUf4H4ODGbzz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20600" y="1620779"/>
              <a:ext cx="909899" cy="301741"/>
            </a:xfrm>
            <a:prstGeom prst="rect">
              <a:avLst/>
            </a:prstGeom>
            <a:noFill/>
          </p:spPr>
        </p:pic>
        <p:pic>
          <p:nvPicPr>
            <p:cNvPr id="20" name="Picture 10" descr="http://t2.gstatic.com/images?q=tbn:ANd9GcQY6gWDzj9abk9z2ZMjl6FbRZPqPyjjjW_S2izo5wgYniP6ehzz_Q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87400" y="1674294"/>
              <a:ext cx="909899" cy="194711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3124287" y="2286000"/>
              <a:ext cx="8040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OEMs</a:t>
              </a:r>
              <a:endParaRPr lang="en-US" sz="1800" dirty="0"/>
            </a:p>
          </p:txBody>
        </p:sp>
      </p:grpSp>
      <p:sp>
        <p:nvSpPr>
          <p:cNvPr id="22" name="Right Arrow 21"/>
          <p:cNvSpPr/>
          <p:nvPr/>
        </p:nvSpPr>
        <p:spPr>
          <a:xfrm rot="10800000">
            <a:off x="2457450" y="74295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4350" name="AutoShape 14" descr="http://t1.gstatic.com/images?q=tbn:ANd9GcTE2f-M19_p4TYW1lEsgVb7YrKhazLLy3PIuRFZ734_5tvBpGqq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2" name="AutoShape 16" descr="data:image/jpg;base64,/9j/4AAQSkZJRgABAQAAAQABAAD/2wCEAAkGBhQQERUUERQVFBUWGBsVFxgXGRUXIBcZHxgXFh4eGBUXHCceGB8kHx4dIC8gIycqLiwsGSExNTAqNSYrLCoBCQoKDgwOGg8PGi8kHyIvLzUyNTQvLDQqNDU0LSwsNTIwLzUsLDQsLS0tLzUvLy8sLC0sNSwvKiwsLCwsLCwsLP/AABEIAEgBSwMBIgACEQEDEQH/xAAcAAEAAgMBAQEAAAAAAAAAAAAABgcEBQgDAgH/xABHEAACAQICBQgFCAYKAwAAAAABAgMAEQQhBQYHEjETIkFRYXGBkRQjcqGxMjRCUmJzgrIXVJOzwdEkNVOSotLT4ePwFRaj/8QAGgEBAAIDAQAAAAAAAAAAAAAAAAQFAgMGAf/EADgRAAEEAQIDBAcHAwUAAAAAAAEAAgMEESExBRJBEyJx8BQyUWGRocEVIzQ1gbHRQuHxBiQzcrL/2gAMAwEAAhEDEQA/ALxqOa1a8QYAWbnykXWNSL97H6I/7Y1+a9a2DR+HutjK91jB6+liOofEgVRGJxLSuzyMWZjdmOZJ7aveF8K9K+8k9X9/7Kut3Oy7rd1JtMbSsZiCbScin1Y8vNzzj7qjsmkpWN2lkY9Zdz8TW+1Y1AxGOAcARxf2j3z9leLe4dtTfD7GcOBz55mP2dxR4AqT76v326FM8gxkewZ+arhDYn7xVaYLWXFQm8eIlXs32I/usSPdU41b2vMCExqhhw5RBYj2k4HvHka+tLbGiAThpt4/VlAF/wAa5e7xqvNI6Nkw8hjmQo44g/EHpHaKAUOIghoGfgUJsVjk7fJdIYTGJMivGwdGFwwNwRXtVF6ha5tgZQjknDueePqH66/x6x3VeQYEXGYOYrk79F9OTlOoOxVzXsCZueq+qVQ2r+suKbFwK2ImKmaMEF2IILgEEXq+a8u0XVHBrjnIylewJgSBslKqXalpyeHGhYppI15JTZWKi92zsKneomKaXR8DyMXYqbsxuTzmGZNJqLoq7JydHIywHyGPGy39KVS+vmuszYx1w8zpHH6sbjEBmHyibcc8vCsaVJ9uTkZovZ52wt5iropVd7KdannEkE7s7r6xGY3JU5EXPUbH8XZViVqtV3VpTE/cLOKUSsDglKrva5pWaAYfkZXj3jJfcYrewS17caztk+kZJ8LK00jyETEAuSxA5OM2ue8+dbzRcKos50JxjqtYsAy9lhTalKhuvWv64EclEA85F7HhGOgt1k9A/wCmNBA+d4jjGSVtkkbG3mcpiTRXB4GudsTpLF497M0s7HPdXeIHci5AeFfEmjMVhCHMc8PU1nT/ABD4Xq++wsaOlAd7PJ+ir/tDqGHC6NpUJm1pfRmAiOLYzYpxcIbA9fOI6FyBPEmqy0rrXi8c9mkc34Rx7wHcEXNvG9QqvCZbGTkBo69D4LfLcZHgY19i6C3q/a5yk0PioByhhnjAz3t11t3sBlUk1W2nz4dguJYzRcCTm6jrDfS7j51Jl4G8NLoXh+PPtK1M4g3OHtwrppXjhMWkqLJGwZGAZSOkGvjSOPWCJ5XNlRSx8Bf/AGqh5Tnl6qxyMZWTSuesVrni5JjLy8qkm4VXYKueQCfJIHDMZ1eGq+mhjMLFMOLDnDqcZMPOrG7wyWoxr3kEH5KLBbbMSB0W1pSqV2ga5zS4t44ZXSKI7g3GZd5h8okqQTnl4VppUn25ORmiznnbC3mKuqlQfZbrS2KheKZi8sRyJ4sh4XPSQbi/dU4rTYgdXkMb9wtkUgkaHDqlKrzatrW8Ajw8DlHcb7lTYheAAIzFzfh9XtrR7M9cJRihBPK7pLku+xbdfiLM2eeYt12qazhcr6xsDb2dcKO62xsvZq36UrQ676wehYR5FNnPMj9o9NuwXPhVfHG6R4Y3cqU9wa0uPRb6lc/6H11xME6ytNK43gXVnZgy3zG6TYZcLcKvyCcOiupurAMD1gi4qbe4fJTIDznKj17LZwcdF6Uqusbj5ZCkhZ2aRSyqDIqoTNySJdJFEfUXO9zj4Vn/APuMsBaJkMxjZk5T6wDEC9ha9rA9oNavQ3nRupWXpDRuq72h6ZOJx0mfNiPJJ+E5+bXr72e6rDHYn1gvFEAz/a+qvjY+ANRqaUszMeLEse8m9XBsdwwXBu/S8pv3BVA/j512F55pUeVmh0Cpa47efLvFTqOMKAFAAAsAMgB2CvqlK4NdElRvXjVRcfhyAByyAmNu36pPUeHfY1JKVsildE8PYcELB7A9paVzAVtkcjV3bL9MnEYEKxu0J5I+zYFfcbeFVVrnhxHj8Sq8BKT52b4mplsXlO9iV6LRt43cfxrtOLNE9ES+B+P+VR0yY5+TxChGrfz3D/fx/nWui6521e+fQffp+8FdE1Vf6g/5Gf8AVS+G+q7xVL7Xvn6/dL8Xqxdnf9W4f2T+Zqrra98/X7pfi9WLs7/q3D+yfzNXt78th89Clf8AFPWRrlp30PCSSg8626ntnIeXHwqmtTNWzpDE8mxIUKzu3SMrDx3iPfUg2u6e5XELh1PNhF27ZGH8F/Ma2OzbS+CwWGLTTxrLK12BvdVGSg5d5/FW6qx9SgZGA879sDz4rXK5s1gNce61QjRGNfR2NVmFmhcpIOtb7rDxGY8K6DhlDqGU3DAEEdIOYNUjtJmw02JE2FlSTlF9YFvkwyubjpFv7pqd7KdPcvhOSY8+A7vehzU/FfCsOLRGeuy1jB2Pnx/dZU3iOR0WdOi0+2rhhu+T4JWfsa+Zy/fn93HWBtq4Ybvk+CVn7Gvmcv35/dx1g/8AKG+P1K9b+NPh9FOMdixDE8jcEVnPcASfhXPmGhk0jjACfWTyZnja+Z8FHwq9daoS+CxCrxML27eaaprZxilj0jAW4NvIO9lIHvy8a94N93BNK31gPoUvd6RjDsrq0JoKLBxCOFQoHE9LHrY9JrPZb8a/a/G4VzjnFzuZx1KswABgLn3W3SrY3HSMLm78lGPsg7qgd5z8auPVDVGLARAAAykesfpJ6QD0KOgVSWi5BBjYjJwjnXfv0bsgv8DXRgNdLxp7oo44GaNx8VV0Gh7nPdvlCKqnanqakIGKgUKC27KoyFzwYDozyPgeurXqJbUcUqaOkDcXKKvfvBvgDVTw2Z8VlnJ1IBUy0xrojnotDsc00WWXDMbhLSJ2AmzDuvY+Jr22wad3IUwynOQ77+wpyHi35TWh2PJ/S5W4KsJue9l/kfKo3rTpg43FySi5DNuxj7IyXLt4+NdAKTX8Tc/o3BPj51VcZyKob1OixodCSPhnxIHq43WM95F/dlf2hU42Pad3ZJMMxyf1ie0BZh4ix/DU20PqokejhhHHykIk9tsye8Hh3CqTikkwGKB4SQSZ9pU2PgR7jWxthvE45oeo9X6fP91gYzVcx/xV565ad9Dwcko+VbdT22yHlx8KovQuhZMZKY4s23Wc37ATmesmw7zUo2na1ri3hjiN41QSHtdxex9lcu8nqqTbIdA8nA+IYc6U7q+wv82v5CotbPDqJmI77tvPzW2X/dThg2Cr7UrTnoeMjkJshO5J7LZEnuNj4Vf8koVSxIAAuT1AZ1RW0XQXouNewskvrU8Tzh4NfzFbvH69b+hki3vXMfR269xQCW8VsPE17xCr6b2U8X9WAfPu1StN2HPG/oolp/SjY7FvIASZHsg+z8lBbut515aT0fJgcSY2NpImBBHXkwIqR7K9B+kYzlGF0gG/+M5L5ZnwrfbYtBXEeKUcPVSd2ZU+dx4irE3WRWWUx6uMfr08+9Ruwc+IzHfKnmr2lxi8NHMv01uR1MMmHgb1Vm1rT3LYkQKebCM+2RuPkLDxNfeznXJcJDiY5TkqmaMdbZKVHed331FNG4J8di1S93mkux7zvMfAXPhUClw8VrUkj/VZt+v8BSJ7PaxNY3c7r5xuhJIYIZnHMnDFfA2z7xmOyrW2T6e5bCmFjz4DYdqHNfLMeA662OuurKz6PaKNc4lDRDtQcPFbjvNVVqDp30TGxsTZH9W/stwPgbHuvXr5PtOm847zTkefDReNb6JO32FXJPqujM5R3jEl99V3CDc3Ng6nduczawvnxrYYPR0cSBEWyjrzJubkknMkkkkniTWTSuTL3EYJVyGNHRc1aVwZhnljORR2XyYge61WZsa0oDHNATzlblR2qQFPkR/iFaja1q6YpxiVHMlsH7JALZ+0PeDUO0JpmTBzpNF8pTwPBh0g9hruntHEaI5Trj5hc+0+jWNdvoukaVpdWtbIMfGGiazgc6M/KU9o6R2jKt1XCvjdG4teMELoGuDhkKK636/x6OdYzG8jsu+ACFFrlc2OfEHgDXlqPro+PE7yqkaxlbWJyBDE7zHjw6hUM2yfPIvuR+8kqLYHWB4MNNBHlyxXfbp3QDzR33zPV3108HCo5qbXMHfdjX9f4VVJccycgnQLy09pD0jEzSjg7sw7r2HutVibGMEQmIlPAskY/CCx/MKq+GFnYKoLMxCgDiScgBXQmqegvQsJHD9IC7kdLnM/y8Kl8blbDWbAOuPgFoosMkpeeiobRuMEOJjkYEiOVXIFrkK4OV+6rQ/TNhv7Cf8A+X+esXG7GQ0jNHid1SSQpj3iL523g4v5V4foUP60P2R/1K02LPDbXK6VxyB71nHFahyGBRPXjWNMfiRLGrIAgSz7t7gsfokjpqztVNKLhtDRzPwSNm7zvNYeJsPGo6Nih/Wh+y/5Kk+ltReVwUWDimMccZBJK75e1znzhbM38qjXbVOSKKCN3dB10Oy2wRTNc6Rw1IVQaNwMukcWEv6yZyzMcwOLMe4dXcKmn6FpP1lP2bf5qlOpmz9dHO8hk5V2AUHc3d0XufpG98vKpbWu5xl/actY4aB7FnBRby5lGqqWfYzKFYriEYgEhdwi5tkL72V+uo9qFpz0PGoWyRzyUl8rAm1z3Nb31fdV7pvZIuIxEkqT8mJG3t3k96xPGx3xxNzw6a9rcV7Vj4rh0I00/heS0+QtfCNQsPbVww3fJ8ErT6h6/RaPgeOSORy0hcFNy1t1F+kw6qnesOovpuGhikmPKwiwl3flZAHeTe6bDp4iox+hQ/rQ/ZH/AFKzq2qZqCvO46E+32rGWKcTdpGFtIdsOFdgrRTKGIBY8nZQcrmzXsKgGuWrbYDE8y/JOd+Fx1cbAjpX4WNSv9Ch/Wh+y/5Kmej9VB6GMLi2GJVclJUqQv0fpEgjgCDwrxtupTeH1iSDo4a/EZ9iGGacYlGCNiopqztcj3AmNDK4y5RRcN2sozU92XdW6xO1XApbdd3uQOahyF8yS1uHGo9pXYybk4acW6FlBy/GvHyrDw2xmcn1k8Sr9kO58iFHvo6LhUh7TnI93kL0Ptt7uM+9YW0zVkwznExi8M53rjgrnMjubiD2mtlqbtTEMaw4wMVUWWRczboDrxNuseXTVi6P0AkeFXDSEzIF3DyljvDqIHV0dwqD6a2OKxLYWXcB+hICQO5xmB3g99eQ3a1iL0e1/Ts7zsj4JY39pF13C32J2pYFFuJGc/VVGv7wAPOqu1v1vk0jKCRuxrlHGM+PSetj/sO3eRbG8UTzpYQOsFz5DdFTTVfZvh8EwkYmaUcGYABT9lOg9pJNbI5OHUfvIyXu6ecBYubZsd1wwFEJ8IdFaJYNzcRjDukdKJbMeCk37X7K1WzLQfpONVmF0h9Yfa+gPPP8NWNr9qUdIrGY3CPHvW3r7pDbt72zByGdqytSdUxo6AoWDyOd52AsOFgBfOw/ia1/aTBUec/ePJz58Fn6K4zNGO61SKqh2vaC5OdMQo5so3W9tRl5r+U1b1anWjV9cdhmhY7pNirWvusMwbdPV3Gqrh9r0adsh26+CmWYu1jLeqoDRejmxE0cKfKkYKOy/E+AufCujsBglhiSNBZUUKO4C1QvUjZucDMZppFdgCqBQbC/Eknptl4mp3U3jN5tmQNjOWj91Ho1zE0l25UL2qaC9IwfKKLvAd/8HBh5WP4apSunZYwylWFwQQQekHKqzwux0riQzSqcOG3t2zbxAN909HYTfwqVwjiccETo5TtqP4Wq7VdI8OYN91JtnWgvRcEm8LPL61/EZDwW3vrdab0UuKw8kL8HUi/UeIPgbHwrNAr9rn5J3vlMp3JyrFsYazk6LmTFYZo3ZHFmQlWHUQbGrJ2O6CuZMUw4eqj78ixHuHnWx1v2XnF4kzQyIm/bfDA8eG8tuNx0G2fTnUy0FodcJh44UzCC1+G8eJJ7zc10fEOLMmqhjD3nb+5Vlam5kxLthss+qB180F6JjZFAsj+sT2WJyHcbjwq/qi2vepf/AJGNNxgksZO6WBsQeINsxwBv2VV8JuCtPl/qnQqXchMsem4XtqDp30vBRsTd09W/tLbPxFj41I6jWo2qJ0dCys4d3beYi4AsLAC+Z7+2pLUO12fbO7L1c6LfDzcg591iaU0ZHiYmilXeRxYj+IPQRxBqi9bdTZtHyHeBeInmSAZHsb6rdnT0Vf8AXnPAsilXUMpyIIBBHaDxqTQ4jJTdpq07harNZs4965nhmZGDIxVhwKkgjuIzFb+DaFj0FhiGI+0FY+ZF6sLTGyPDSktAzQE9A56/3SbjwNR2XYziAebPER2h19wB+NdOOJ8PsDMmM+8f5VT6LYjPd+RUJ0rpmbFOHnkMjAboJtkLk2Fh2msWKIuwVQWYmwABJJ6gBxrc616rPo+RI3dXLJv3UEAc4rbPjwqabGMMp9IcqCylAGsLgENcA9F6mTXI4KvbRDLenQb4WlkLpJeR+62Oz3Z76NbEYkDlrcxOPJg9J+18Kn9KVwVmzJYkMkh1XQxRNibytSlKVHW1KUpREpSlESlKURKUpREpSlESlKURKUpREpSlESlKURKUpREpSlESlKURKUpREpSlESlKURKUpREpSlESlKURU9tlP9Li+5H7x62uxX5GJ9qP4PSldbN+UN/T/wBKmZ+NPnorMpSlckrlKUpREpSlESlKURKUpREpSlESlKURKUpREpSlESlKURKUpREpSlESlKURKUpREpSlESlKURKUpREpSlEX/9k=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7086600" y="3486150"/>
            <a:ext cx="1828800" cy="12573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600951" y="4743450"/>
            <a:ext cx="9476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dirty="0" smtClean="0"/>
              <a:t>OS vendors</a:t>
            </a:r>
            <a:endParaRPr lang="en-US" sz="1800" dirty="0"/>
          </a:p>
        </p:txBody>
      </p:sp>
      <p:grpSp>
        <p:nvGrpSpPr>
          <p:cNvPr id="4" name="Group 34"/>
          <p:cNvGrpSpPr/>
          <p:nvPr/>
        </p:nvGrpSpPr>
        <p:grpSpPr>
          <a:xfrm>
            <a:off x="7429500" y="3707655"/>
            <a:ext cx="1143000" cy="892920"/>
            <a:chOff x="4124325" y="2152889"/>
            <a:chExt cx="4181475" cy="3266599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95538" y="3051231"/>
              <a:ext cx="3644383" cy="1330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8150" y="2152889"/>
              <a:ext cx="3829051" cy="714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4325" y="4447937"/>
              <a:ext cx="4181475" cy="9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" name="Right Arrow 42"/>
          <p:cNvSpPr/>
          <p:nvPr/>
        </p:nvSpPr>
        <p:spPr>
          <a:xfrm rot="16200000">
            <a:off x="7372350" y="2443163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4600" y="3768237"/>
            <a:ext cx="4203822" cy="86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857500" y="1485900"/>
            <a:ext cx="2857500" cy="191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171451" y="171450"/>
            <a:ext cx="1848371" cy="1626633"/>
            <a:chOff x="228600" y="228600"/>
            <a:chExt cx="2464495" cy="2168843"/>
          </a:xfrm>
        </p:grpSpPr>
        <p:sp>
          <p:nvSpPr>
            <p:cNvPr id="9" name="Rounded Rectangle 8"/>
            <p:cNvSpPr/>
            <p:nvPr/>
          </p:nvSpPr>
          <p:spPr>
            <a:xfrm>
              <a:off x="228600" y="228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://t0.gstatic.com/images?q=tbn:ANd9GcTAHK8p18e0IAeXy_yBx00XQjuY7VZ7wjkP5K6FtAa6DkjKXYaMX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457200"/>
              <a:ext cx="1169095" cy="609600"/>
            </a:xfrm>
            <a:prstGeom prst="rect">
              <a:avLst/>
            </a:prstGeom>
            <a:noFill/>
          </p:spPr>
        </p:pic>
        <p:pic>
          <p:nvPicPr>
            <p:cNvPr id="11" name="Picture 14" descr="http://t3.gstatic.com/images?q=tbn:ANd9GcTMzubVdnfrzuUg756J0L3H9oavIkoNNJSkpVuySzfmh9C-l_58Jw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36" y="462948"/>
              <a:ext cx="969656" cy="545432"/>
            </a:xfrm>
            <a:prstGeom prst="rect">
              <a:avLst/>
            </a:prstGeom>
            <a:noFill/>
          </p:spPr>
        </p:pic>
        <p:pic>
          <p:nvPicPr>
            <p:cNvPr id="12" name="Picture 16" descr="http://t0.gstatic.com/images?q=tbn:ANd9GcTuJ7ZWAs2aZwf4VlHVAQtQPXbYC7mkJV00KCVQa-ocxjAZf4HuW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r="22232"/>
            <a:stretch>
              <a:fillRect/>
            </a:stretch>
          </p:blipFill>
          <p:spPr bwMode="auto">
            <a:xfrm>
              <a:off x="1600200" y="1219200"/>
              <a:ext cx="962526" cy="365611"/>
            </a:xfrm>
            <a:prstGeom prst="rect">
              <a:avLst/>
            </a:prstGeom>
            <a:noFill/>
          </p:spPr>
        </p:pic>
        <p:pic>
          <p:nvPicPr>
            <p:cNvPr id="13" name="Picture 18" descr="http://t1.gstatic.com/images?q=tbn:ANd9GcR_nRhQeTncCp8st8KFp5dH-jzRaSQ60hBBAM3Bl6XVK8VUUND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685" y="1066800"/>
              <a:ext cx="1187115" cy="68580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003791" y="1905000"/>
              <a:ext cx="95795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Carriers</a:t>
              </a:r>
              <a:endParaRPr lang="en-US" sz="1800" dirty="0"/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7086600" y="171450"/>
            <a:ext cx="1828800" cy="1626633"/>
            <a:chOff x="12192000" y="609600"/>
            <a:chExt cx="2438400" cy="2168843"/>
          </a:xfrm>
        </p:grpSpPr>
        <p:sp>
          <p:nvSpPr>
            <p:cNvPr id="16" name="Rounded Rectangle 15"/>
            <p:cNvSpPr/>
            <p:nvPr/>
          </p:nvSpPr>
          <p:spPr>
            <a:xfrm>
              <a:off x="12192000" y="6096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4" descr="http://yash1229.files.wordpress.com/2011/03/nokia-logo1.jpe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5914"/>
            <a:stretch>
              <a:fillRect/>
            </a:stretch>
          </p:blipFill>
          <p:spPr bwMode="auto">
            <a:xfrm>
              <a:off x="12344400" y="990600"/>
              <a:ext cx="1075335" cy="291731"/>
            </a:xfrm>
            <a:prstGeom prst="rect">
              <a:avLst/>
            </a:prstGeom>
            <a:noFill/>
          </p:spPr>
        </p:pic>
        <p:pic>
          <p:nvPicPr>
            <p:cNvPr id="18" name="Picture 6" descr="http://t2.gstatic.com/images?q=tbn:ANd9GcSRdkUnipT1eL5ozH6zNd_-tlfRslNxubawVu-vN3zmLMageBvE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11200" y="876300"/>
              <a:ext cx="1066800" cy="535083"/>
            </a:xfrm>
            <a:prstGeom prst="rect">
              <a:avLst/>
            </a:prstGeom>
            <a:noFill/>
          </p:spPr>
        </p:pic>
        <p:pic>
          <p:nvPicPr>
            <p:cNvPr id="19" name="Picture 8" descr="http://t0.gstatic.com/images?q=tbn:ANd9GcQqNDMaAQgYjMEoNPZl5GxMQwI7lUWXqpAQRdYsUf4H4ODGbzz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20600" y="1620779"/>
              <a:ext cx="909899" cy="301741"/>
            </a:xfrm>
            <a:prstGeom prst="rect">
              <a:avLst/>
            </a:prstGeom>
            <a:noFill/>
          </p:spPr>
        </p:pic>
        <p:pic>
          <p:nvPicPr>
            <p:cNvPr id="20" name="Picture 10" descr="http://t2.gstatic.com/images?q=tbn:ANd9GcQY6gWDzj9abk9z2ZMjl6FbRZPqPyjjjW_S2izo5wgYniP6ehzz_Q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87400" y="1674294"/>
              <a:ext cx="909899" cy="194711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3124287" y="2286000"/>
              <a:ext cx="8040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OEMs</a:t>
              </a:r>
              <a:endParaRPr lang="en-US" sz="1800" dirty="0"/>
            </a:p>
          </p:txBody>
        </p:sp>
      </p:grpSp>
      <p:sp>
        <p:nvSpPr>
          <p:cNvPr id="22" name="Right Arrow 21"/>
          <p:cNvSpPr/>
          <p:nvPr/>
        </p:nvSpPr>
        <p:spPr>
          <a:xfrm rot="10800000">
            <a:off x="2457450" y="742950"/>
            <a:ext cx="42291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4350" name="AutoShape 14" descr="http://t1.gstatic.com/images?q=tbn:ANd9GcTE2f-M19_p4TYW1lEsgVb7YrKhazLLy3PIuRFZ734_5tvBpGqq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2" name="AutoShape 16" descr="data:image/jpg;base64,/9j/4AAQSkZJRgABAQAAAQABAAD/2wCEAAkGBhQQERUUERQVFBUWGBsVFxgXGRUXIBcZHxgXFh4eGBUXHCceGB8kHx4dIC8gIycqLiwsGSExNTAqNSYrLCoBCQoKDgwOGg8PGi8kHyIvLzUyNTQvLDQqNDU0LSwsNTIwLzUsLDQsLS0tLzUvLy8sLC0sNSwvKiwsLCwsLCwsLP/AABEIAEgBSwMBIgACEQEDEQH/xAAcAAEAAgMBAQEAAAAAAAAAAAAABgcEBQgDAgH/xABHEAACAQICBQgFCAYKAwAAAAABAgMAEQQhBQYHEjETIkFRYXGBkRQjcqGxMjRCUmJzgrIXVJOzwdEkNVOSotLT4ePwFRaj/8QAGgEBAAIDAQAAAAAAAAAAAAAAAAQFAgMGAf/EADgRAAEEAQIDBAcHAwUAAAAAAAEAAgMEESExBRJBEyJx8BQyUWGRocEVIzQ1gbHRQuHxBiQzcrL/2gAMAwEAAhEDEQA/ALxqOa1a8QYAWbnykXWNSL97H6I/7Y1+a9a2DR+HutjK91jB6+liOofEgVRGJxLSuzyMWZjdmOZJ7aveF8K9K+8k9X9/7Kut3Oy7rd1JtMbSsZiCbScin1Y8vNzzj7qjsmkpWN2lkY9Zdz8TW+1Y1AxGOAcARxf2j3z9leLe4dtTfD7GcOBz55mP2dxR4AqT76v326FM8gxkewZ+arhDYn7xVaYLWXFQm8eIlXs32I/usSPdU41b2vMCExqhhw5RBYj2k4HvHka+tLbGiAThpt4/VlAF/wAa5e7xqvNI6Nkw8hjmQo44g/EHpHaKAUOIghoGfgUJsVjk7fJdIYTGJMivGwdGFwwNwRXtVF6ha5tgZQjknDueePqH66/x6x3VeQYEXGYOYrk79F9OTlOoOxVzXsCZueq+qVQ2r+suKbFwK2ImKmaMEF2IILgEEXq+a8u0XVHBrjnIylewJgSBslKqXalpyeHGhYppI15JTZWKi92zsKneomKaXR8DyMXYqbsxuTzmGZNJqLoq7JydHIywHyGPGy39KVS+vmuszYx1w8zpHH6sbjEBmHyibcc8vCsaVJ9uTkZovZ52wt5iropVd7KdannEkE7s7r6xGY3JU5EXPUbH8XZViVqtV3VpTE/cLOKUSsDglKrva5pWaAYfkZXj3jJfcYrewS17caztk+kZJ8LK00jyETEAuSxA5OM2ue8+dbzRcKos50JxjqtYsAy9lhTalKhuvWv64EclEA85F7HhGOgt1k9A/wCmNBA+d4jjGSVtkkbG3mcpiTRXB4GudsTpLF497M0s7HPdXeIHci5AeFfEmjMVhCHMc8PU1nT/ABD4Xq++wsaOlAd7PJ+ir/tDqGHC6NpUJm1pfRmAiOLYzYpxcIbA9fOI6FyBPEmqy0rrXi8c9mkc34Rx7wHcEXNvG9QqvCZbGTkBo69D4LfLcZHgY19i6C3q/a5yk0PioByhhnjAz3t11t3sBlUk1W2nz4dguJYzRcCTm6jrDfS7j51Jl4G8NLoXh+PPtK1M4g3OHtwrppXjhMWkqLJGwZGAZSOkGvjSOPWCJ5XNlRSx8Bf/AGqh5Tnl6qxyMZWTSuesVrni5JjLy8qkm4VXYKueQCfJIHDMZ1eGq+mhjMLFMOLDnDqcZMPOrG7wyWoxr3kEH5KLBbbMSB0W1pSqV2ga5zS4t44ZXSKI7g3GZd5h8okqQTnl4VppUn25ORmiznnbC3mKuqlQfZbrS2KheKZi8sRyJ4sh4XPSQbi/dU4rTYgdXkMb9wtkUgkaHDqlKrzatrW8Ajw8DlHcb7lTYheAAIzFzfh9XtrR7M9cJRihBPK7pLku+xbdfiLM2eeYt12qazhcr6xsDb2dcKO62xsvZq36UrQ676wehYR5FNnPMj9o9NuwXPhVfHG6R4Y3cqU9wa0uPRb6lc/6H11xME6ytNK43gXVnZgy3zG6TYZcLcKvyCcOiupurAMD1gi4qbe4fJTIDznKj17LZwcdF6Uqusbj5ZCkhZ2aRSyqDIqoTNySJdJFEfUXO9zj4Vn/APuMsBaJkMxjZk5T6wDEC9ha9rA9oNavQ3nRupWXpDRuq72h6ZOJx0mfNiPJJ+E5+bXr72e6rDHYn1gvFEAz/a+qvjY+ANRqaUszMeLEse8m9XBsdwwXBu/S8pv3BVA/j512F55pUeVmh0Cpa47efLvFTqOMKAFAAAsAMgB2CvqlK4NdElRvXjVRcfhyAByyAmNu36pPUeHfY1JKVsildE8PYcELB7A9paVzAVtkcjV3bL9MnEYEKxu0J5I+zYFfcbeFVVrnhxHj8Sq8BKT52b4mplsXlO9iV6LRt43cfxrtOLNE9ES+B+P+VR0yY5+TxChGrfz3D/fx/nWui6521e+fQffp+8FdE1Vf6g/5Gf8AVS+G+q7xVL7Xvn6/dL8Xqxdnf9W4f2T+Zqrra98/X7pfi9WLs7/q3D+yfzNXt78th89Clf8AFPWRrlp30PCSSg8626ntnIeXHwqmtTNWzpDE8mxIUKzu3SMrDx3iPfUg2u6e5XELh1PNhF27ZGH8F/Ma2OzbS+CwWGLTTxrLK12BvdVGSg5d5/FW6qx9SgZGA879sDz4rXK5s1gNce61QjRGNfR2NVmFmhcpIOtb7rDxGY8K6DhlDqGU3DAEEdIOYNUjtJmw02JE2FlSTlF9YFvkwyubjpFv7pqd7KdPcvhOSY8+A7vehzU/FfCsOLRGeuy1jB2Pnx/dZU3iOR0WdOi0+2rhhu+T4JWfsa+Zy/fn93HWBtq4Ybvk+CVn7Gvmcv35/dx1g/8AKG+P1K9b+NPh9FOMdixDE8jcEVnPcASfhXPmGhk0jjACfWTyZnja+Z8FHwq9daoS+CxCrxML27eaaprZxilj0jAW4NvIO9lIHvy8a94N93BNK31gPoUvd6RjDsrq0JoKLBxCOFQoHE9LHrY9JrPZb8a/a/G4VzjnFzuZx1KswABgLn3W3SrY3HSMLm78lGPsg7qgd5z8auPVDVGLARAAAykesfpJ6QD0KOgVSWi5BBjYjJwjnXfv0bsgv8DXRgNdLxp7oo44GaNx8VV0Gh7nPdvlCKqnanqakIGKgUKC27KoyFzwYDozyPgeurXqJbUcUqaOkDcXKKvfvBvgDVTw2Z8VlnJ1IBUy0xrojnotDsc00WWXDMbhLSJ2AmzDuvY+Jr22wad3IUwynOQ77+wpyHi35TWh2PJ/S5W4KsJue9l/kfKo3rTpg43FySi5DNuxj7IyXLt4+NdAKTX8Tc/o3BPj51VcZyKob1OixodCSPhnxIHq43WM95F/dlf2hU42Pad3ZJMMxyf1ie0BZh4ix/DU20PqokejhhHHykIk9tsye8Hh3CqTikkwGKB4SQSZ9pU2PgR7jWxthvE45oeo9X6fP91gYzVcx/xV565ad9Dwcko+VbdT22yHlx8KovQuhZMZKY4s23Wc37ATmesmw7zUo2na1ri3hjiN41QSHtdxex9lcu8nqqTbIdA8nA+IYc6U7q+wv82v5CotbPDqJmI77tvPzW2X/dThg2Cr7UrTnoeMjkJshO5J7LZEnuNj4Vf8koVSxIAAuT1AZ1RW0XQXouNewskvrU8Tzh4NfzFbvH69b+hki3vXMfR269xQCW8VsPE17xCr6b2U8X9WAfPu1StN2HPG/oolp/SjY7FvIASZHsg+z8lBbut515aT0fJgcSY2NpImBBHXkwIqR7K9B+kYzlGF0gG/+M5L5ZnwrfbYtBXEeKUcPVSd2ZU+dx4irE3WRWWUx6uMfr08+9Ruwc+IzHfKnmr2lxi8NHMv01uR1MMmHgb1Vm1rT3LYkQKebCM+2RuPkLDxNfeznXJcJDiY5TkqmaMdbZKVHed331FNG4J8di1S93mkux7zvMfAXPhUClw8VrUkj/VZt+v8BSJ7PaxNY3c7r5xuhJIYIZnHMnDFfA2z7xmOyrW2T6e5bCmFjz4DYdqHNfLMeA662OuurKz6PaKNc4lDRDtQcPFbjvNVVqDp30TGxsTZH9W/stwPgbHuvXr5PtOm847zTkefDReNb6JO32FXJPqujM5R3jEl99V3CDc3Ng6nduczawvnxrYYPR0cSBEWyjrzJubkknMkkkkniTWTSuTL3EYJVyGNHRc1aVwZhnljORR2XyYge61WZsa0oDHNATzlblR2qQFPkR/iFaja1q6YpxiVHMlsH7JALZ+0PeDUO0JpmTBzpNF8pTwPBh0g9hruntHEaI5Trj5hc+0+jWNdvoukaVpdWtbIMfGGiazgc6M/KU9o6R2jKt1XCvjdG4teMELoGuDhkKK636/x6OdYzG8jsu+ACFFrlc2OfEHgDXlqPro+PE7yqkaxlbWJyBDE7zHjw6hUM2yfPIvuR+8kqLYHWB4MNNBHlyxXfbp3QDzR33zPV3108HCo5qbXMHfdjX9f4VVJccycgnQLy09pD0jEzSjg7sw7r2HutVibGMEQmIlPAskY/CCx/MKq+GFnYKoLMxCgDiScgBXQmqegvQsJHD9IC7kdLnM/y8Kl8blbDWbAOuPgFoosMkpeeiobRuMEOJjkYEiOVXIFrkK4OV+6rQ/TNhv7Cf8A+X+esXG7GQ0jNHid1SSQpj3iL523g4v5V4foUP60P2R/1K02LPDbXK6VxyB71nHFahyGBRPXjWNMfiRLGrIAgSz7t7gsfokjpqztVNKLhtDRzPwSNm7zvNYeJsPGo6Nih/Wh+y/5Kk+ltReVwUWDimMccZBJK75e1znzhbM38qjXbVOSKKCN3dB10Oy2wRTNc6Rw1IVQaNwMukcWEv6yZyzMcwOLMe4dXcKmn6FpP1lP2bf5qlOpmz9dHO8hk5V2AUHc3d0XufpG98vKpbWu5xl/actY4aB7FnBRby5lGqqWfYzKFYriEYgEhdwi5tkL72V+uo9qFpz0PGoWyRzyUl8rAm1z3Nb31fdV7pvZIuIxEkqT8mJG3t3k96xPGx3xxNzw6a9rcV7Vj4rh0I00/heS0+QtfCNQsPbVww3fJ8ErT6h6/RaPgeOSORy0hcFNy1t1F+kw6qnesOovpuGhikmPKwiwl3flZAHeTe6bDp4iox+hQ/rQ/ZH/AFKzq2qZqCvO46E+32rGWKcTdpGFtIdsOFdgrRTKGIBY8nZQcrmzXsKgGuWrbYDE8y/JOd+Fx1cbAjpX4WNSv9Ch/Wh+y/5Kmej9VB6GMLi2GJVclJUqQv0fpEgjgCDwrxtupTeH1iSDo4a/EZ9iGGacYlGCNiopqztcj3AmNDK4y5RRcN2sozU92XdW6xO1XApbdd3uQOahyF8yS1uHGo9pXYybk4acW6FlBy/GvHyrDw2xmcn1k8Sr9kO58iFHvo6LhUh7TnI93kL0Ptt7uM+9YW0zVkwznExi8M53rjgrnMjubiD2mtlqbtTEMaw4wMVUWWRczboDrxNuseXTVi6P0AkeFXDSEzIF3DyljvDqIHV0dwqD6a2OKxLYWXcB+hICQO5xmB3g99eQ3a1iL0e1/Ts7zsj4JY39pF13C32J2pYFFuJGc/VVGv7wAPOqu1v1vk0jKCRuxrlHGM+PSetj/sO3eRbG8UTzpYQOsFz5DdFTTVfZvh8EwkYmaUcGYABT9lOg9pJNbI5OHUfvIyXu6ecBYubZsd1wwFEJ8IdFaJYNzcRjDukdKJbMeCk37X7K1WzLQfpONVmF0h9Yfa+gPPP8NWNr9qUdIrGY3CPHvW3r7pDbt72zByGdqytSdUxo6AoWDyOd52AsOFgBfOw/ia1/aTBUec/ePJz58Fn6K4zNGO61SKqh2vaC5OdMQo5so3W9tRl5r+U1b1anWjV9cdhmhY7pNirWvusMwbdPV3Gqrh9r0adsh26+CmWYu1jLeqoDRejmxE0cKfKkYKOy/E+AufCujsBglhiSNBZUUKO4C1QvUjZucDMZppFdgCqBQbC/Eknptl4mp3U3jN5tmQNjOWj91Ho1zE0l25UL2qaC9IwfKKLvAd/8HBh5WP4apSunZYwylWFwQQQekHKqzwux0riQzSqcOG3t2zbxAN909HYTfwqVwjiccETo5TtqP4Wq7VdI8OYN91JtnWgvRcEm8LPL61/EZDwW3vrdab0UuKw8kL8HUi/UeIPgbHwrNAr9rn5J3vlMp3JyrFsYazk6LmTFYZo3ZHFmQlWHUQbGrJ2O6CuZMUw4eqj78ixHuHnWx1v2XnF4kzQyIm/bfDA8eG8tuNx0G2fTnUy0FodcJh44UzCC1+G8eJJ7zc10fEOLMmqhjD3nb+5Vlam5kxLthss+qB180F6JjZFAsj+sT2WJyHcbjwq/qi2vepf/AJGNNxgksZO6WBsQeINsxwBv2VV8JuCtPl/qnQqXchMsem4XtqDp30vBRsTd09W/tLbPxFj41I6jWo2qJ0dCys4d3beYi4AsLAC+Z7+2pLUO12fbO7L1c6LfDzcg591iaU0ZHiYmilXeRxYj+IPQRxBqi9bdTZtHyHeBeInmSAZHsb6rdnT0Vf8AXnPAsilXUMpyIIBBHaDxqTQ4jJTdpq07harNZs4965nhmZGDIxVhwKkgjuIzFb+DaFj0FhiGI+0FY+ZF6sLTGyPDSktAzQE9A56/3SbjwNR2XYziAebPER2h19wB+NdOOJ8PsDMmM+8f5VT6LYjPd+RUJ0rpmbFOHnkMjAboJtkLk2Fh2msWKIuwVQWYmwABJJ6gBxrc616rPo+RI3dXLJv3UEAc4rbPjwqabGMMp9IcqCylAGsLgENcA9F6mTXI4KvbRDLenQb4WlkLpJeR+62Oz3Z76NbEYkDlrcxOPJg9J+18Kn9KVwVmzJYkMkh1XQxRNibytSlKVHW1KUpREpSlESlKURKUpREpSlESlKURKUpREpSlESlKURKUpREpSlESlKURKUpREpSlESlKURKUpREpSlESlKURU9tlP9Li+5H7x62uxX5GJ9qP4PSldbN+UN/T/wBKmZ+NPnorMpSlckrlKUpREpSlESlKURKUpREpSlESlKURKUpREpSlESlKURKUpREpSlESlKURKUpREpSlESlKURKUpREpSlEX/9k="/>
          <p:cNvSpPr>
            <a:spLocks noChangeAspect="1" noChangeArrowheads="1"/>
          </p:cNvSpPr>
          <p:nvPr/>
        </p:nvSpPr>
        <p:spPr bwMode="auto">
          <a:xfrm>
            <a:off x="116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7086600" y="3486150"/>
            <a:ext cx="1828800" cy="12573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600951" y="4743450"/>
            <a:ext cx="94761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dirty="0" smtClean="0"/>
              <a:t>OS vendors</a:t>
            </a:r>
            <a:endParaRPr lang="en-US" sz="1800" dirty="0"/>
          </a:p>
        </p:txBody>
      </p:sp>
      <p:grpSp>
        <p:nvGrpSpPr>
          <p:cNvPr id="4" name="Group 34"/>
          <p:cNvGrpSpPr/>
          <p:nvPr/>
        </p:nvGrpSpPr>
        <p:grpSpPr>
          <a:xfrm>
            <a:off x="7429500" y="3707655"/>
            <a:ext cx="1143000" cy="892920"/>
            <a:chOff x="4124325" y="2152889"/>
            <a:chExt cx="4181475" cy="3266599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95538" y="3051231"/>
              <a:ext cx="3644383" cy="1330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AFEFF"/>
                </a:clrFrom>
                <a:clrTo>
                  <a:srgbClr val="FAFE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8150" y="2152889"/>
              <a:ext cx="3829051" cy="714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4325" y="4447937"/>
              <a:ext cx="4181475" cy="9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" name="Right Arrow 42"/>
          <p:cNvSpPr/>
          <p:nvPr/>
        </p:nvSpPr>
        <p:spPr>
          <a:xfrm rot="16200000">
            <a:off x="7372350" y="2443163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71450" y="3486151"/>
            <a:ext cx="1828800" cy="1626633"/>
            <a:chOff x="457200" y="2667000"/>
            <a:chExt cx="2438400" cy="2168843"/>
          </a:xfrm>
        </p:grpSpPr>
        <p:sp>
          <p:nvSpPr>
            <p:cNvPr id="33" name="Rounded Rectangle 32"/>
            <p:cNvSpPr/>
            <p:nvPr/>
          </p:nvSpPr>
          <p:spPr>
            <a:xfrm>
              <a:off x="457200" y="2667000"/>
              <a:ext cx="2438400" cy="167640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19200" y="4343400"/>
              <a:ext cx="103703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Retailers</a:t>
              </a:r>
              <a:endParaRPr lang="en-US" sz="1800" dirty="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800100" y="2914650"/>
              <a:ext cx="1804987" cy="1222987"/>
              <a:chOff x="-890587" y="2819400"/>
              <a:chExt cx="4371975" cy="2962275"/>
            </a:xfrm>
          </p:grpSpPr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-890587" y="4886325"/>
                <a:ext cx="4371975" cy="895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" name="Picture 5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-457200" y="2819400"/>
                <a:ext cx="2971800" cy="1988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1" name="Right Arrow 40"/>
          <p:cNvSpPr/>
          <p:nvPr/>
        </p:nvSpPr>
        <p:spPr>
          <a:xfrm rot="5400000">
            <a:off x="400050" y="2400300"/>
            <a:ext cx="1371600" cy="228600"/>
          </a:xfrm>
          <a:prstGeom prst="rightArrow">
            <a:avLst>
              <a:gd name="adj1" fmla="val 27273"/>
              <a:gd name="adj2" fmla="val 6590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Browallia New"/>
        <a:ea typeface=""/>
        <a:cs typeface=""/>
      </a:majorFont>
      <a:minorFont>
        <a:latin typeface="Browalli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183</Words>
  <Application>Microsoft Macintosh PowerPoint</Application>
  <PresentationFormat>On-screen Show (16:9)</PresentationFormat>
  <Paragraphs>67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Browallia New</vt:lpstr>
      <vt:lpstr>Office Theme</vt:lpstr>
      <vt:lpstr>Venturing beyond the app store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1. Cost</vt:lpstr>
      <vt:lpstr>1. Cost</vt:lpstr>
      <vt:lpstr>2. Revenue</vt:lpstr>
      <vt:lpstr>2. Revenue</vt:lpstr>
      <vt:lpstr>Slide 15</vt:lpstr>
      <vt:lpstr>Slide 16</vt:lpstr>
      <vt:lpstr>Slide 17</vt:lpstr>
      <vt:lpstr>Slide 18</vt:lpstr>
      <vt:lpstr>Venturing beyond the app store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</dc:creator>
  <cp:lastModifiedBy>Sophia DeMartini</cp:lastModifiedBy>
  <cp:revision>99</cp:revision>
  <dcterms:created xsi:type="dcterms:W3CDTF">2011-03-31T20:03:11Z</dcterms:created>
  <dcterms:modified xsi:type="dcterms:W3CDTF">2011-03-31T20:16:54Z</dcterms:modified>
</cp:coreProperties>
</file>